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38"/>
  </p:notesMasterIdLst>
  <p:sldIdLst>
    <p:sldId id="258" r:id="rId2"/>
    <p:sldId id="266" r:id="rId3"/>
    <p:sldId id="287" r:id="rId4"/>
    <p:sldId id="286" r:id="rId5"/>
    <p:sldId id="288" r:id="rId6"/>
    <p:sldId id="289" r:id="rId7"/>
    <p:sldId id="290" r:id="rId8"/>
    <p:sldId id="267" r:id="rId9"/>
    <p:sldId id="291" r:id="rId10"/>
    <p:sldId id="268" r:id="rId11"/>
    <p:sldId id="269" r:id="rId12"/>
    <p:sldId id="292" r:id="rId13"/>
    <p:sldId id="293" r:id="rId14"/>
    <p:sldId id="270" r:id="rId15"/>
    <p:sldId id="271" r:id="rId16"/>
    <p:sldId id="294" r:id="rId17"/>
    <p:sldId id="272" r:id="rId18"/>
    <p:sldId id="273" r:id="rId19"/>
    <p:sldId id="274" r:id="rId20"/>
    <p:sldId id="275" r:id="rId21"/>
    <p:sldId id="295" r:id="rId22"/>
    <p:sldId id="276" r:id="rId23"/>
    <p:sldId id="277" r:id="rId24"/>
    <p:sldId id="296" r:id="rId25"/>
    <p:sldId id="297" r:id="rId26"/>
    <p:sldId id="278" r:id="rId27"/>
    <p:sldId id="279" r:id="rId28"/>
    <p:sldId id="280" r:id="rId29"/>
    <p:sldId id="281" r:id="rId30"/>
    <p:sldId id="282" r:id="rId31"/>
    <p:sldId id="285" r:id="rId32"/>
    <p:sldId id="284" r:id="rId33"/>
    <p:sldId id="283" r:id="rId34"/>
    <p:sldId id="298" r:id="rId35"/>
    <p:sldId id="299" r:id="rId36"/>
    <p:sldId id="264" r:id="rId37"/>
  </p:sldIdLst>
  <p:sldSz cx="12192000" cy="6858000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Mont" panose="00000700000000000000" pitchFamily="2" charset="0"/>
      <p:bold r:id="rId40"/>
    </p:embeddedFont>
    <p:embeddedFont>
      <p:font typeface="Montserrat" panose="020B0604020202020204" charset="-52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7530" autoAdjust="0"/>
  </p:normalViewPr>
  <p:slideViewPr>
    <p:cSldViewPr snapToGrid="0" showGuides="1">
      <p:cViewPr varScale="1">
        <p:scale>
          <a:sx n="87" d="100"/>
          <a:sy n="87" d="100"/>
        </p:scale>
        <p:origin x="787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47551-394B-451F-AE92-D2757B0A81B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EF530-4A13-48D4-9A1A-20DA9FA46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74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2567225"/>
            <a:ext cx="5704419" cy="830997"/>
          </a:xfrm>
        </p:spPr>
        <p:txBody>
          <a:bodyPr/>
          <a:lstStyle/>
          <a:p>
            <a:r>
              <a:rPr lang="ru-RU" dirty="0">
                <a:latin typeface="Montserrat" panose="020B0604020202020204" charset="-52"/>
              </a:rPr>
              <a:t>Егоров Алексей, Хасанова </a:t>
            </a:r>
            <a:r>
              <a:rPr lang="ru-RU" dirty="0" err="1">
                <a:latin typeface="Montserrat" panose="020B0604020202020204" charset="-52"/>
              </a:rPr>
              <a:t>Аделя</a:t>
            </a:r>
            <a:endParaRPr lang="ru-RU" dirty="0">
              <a:latin typeface="Montserrat" panose="020B0604020202020204" charset="-52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3" y="3198167"/>
            <a:ext cx="8155789" cy="2308324"/>
          </a:xfrm>
        </p:spPr>
        <p:txBody>
          <a:bodyPr/>
          <a:lstStyle/>
          <a:p>
            <a:r>
              <a:rPr lang="ru-RU" dirty="0"/>
              <a:t>Приложение нейронных сетей к задачам компьютерного зрения: </a:t>
            </a:r>
            <a:r>
              <a:rPr lang="ru-RU" dirty="0" smtClean="0"/>
              <a:t>сегментация и обнаружение объектов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50EE-C328-D446-DEBE-B8137D1C702A}"/>
              </a:ext>
            </a:extLst>
          </p:cNvPr>
          <p:cNvSpPr txBox="1"/>
          <p:nvPr/>
        </p:nvSpPr>
        <p:spPr>
          <a:xfrm>
            <a:off x="8661866" y="97276"/>
            <a:ext cx="3530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Montserrat" panose="00000500000000000000" pitchFamily="2" charset="-52"/>
              </a:rPr>
              <a:t>По материалам лекции курса </a:t>
            </a:r>
            <a:r>
              <a:rPr lang="en-US" sz="1100" dirty="0">
                <a:latin typeface="Montserrat" panose="00000500000000000000" pitchFamily="2" charset="-52"/>
              </a:rPr>
              <a:t>cs231n/Stanford</a:t>
            </a:r>
            <a:endParaRPr lang="ru-RU" sz="11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Самое первое решение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26F818E-A85D-0CFE-3D8C-F3E132F4E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81"/>
          <a:stretch/>
        </p:blipFill>
        <p:spPr>
          <a:xfrm>
            <a:off x="2596068" y="1716134"/>
            <a:ext cx="6591300" cy="26929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892C46-B05F-2BD7-585A-508A5968CD4F}"/>
              </a:ext>
            </a:extLst>
          </p:cNvPr>
          <p:cNvSpPr txBox="1"/>
          <p:nvPr/>
        </p:nvSpPr>
        <p:spPr>
          <a:xfrm>
            <a:off x="1609725" y="5242888"/>
            <a:ext cx="897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Montserrat" panose="00000500000000000000" pitchFamily="2" charset="-52"/>
              </a:rPr>
              <a:t>Ключевая проблема – очень долго!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5459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проще?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BA8E97-9E48-A649-2880-B2198772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2133600"/>
            <a:ext cx="90201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проще?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BA8E97-9E48-A649-2880-B2198772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2133600"/>
            <a:ext cx="9020175" cy="259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2423346" y="4942617"/>
            <a:ext cx="7345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anose="00000500000000000000" pitchFamily="2" charset="-52"/>
              </a:rPr>
              <a:t>Следующая идея, которая приходит в голову, — использовать полностью </a:t>
            </a:r>
            <a:r>
              <a:rPr lang="ru-RU" sz="1400" dirty="0" err="1">
                <a:latin typeface="Montserrat" panose="00000500000000000000" pitchFamily="2" charset="-52"/>
              </a:rPr>
              <a:t>сверточные</a:t>
            </a:r>
            <a:r>
              <a:rPr lang="ru-RU" sz="1400" dirty="0">
                <a:latin typeface="Montserrat" panose="00000500000000000000" pitchFamily="2" charset="-52"/>
              </a:rPr>
              <a:t> сети и попытаться сделать прогнозы для всех пикселей. Таким образом, мы устраняем оба недостатка, которые имел наивный метод.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7226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проще?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BA8E97-9E48-A649-2880-B2198772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72" y="1094551"/>
            <a:ext cx="4709381" cy="1352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6910754" y="3176954"/>
            <a:ext cx="50645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anose="00000500000000000000" pitchFamily="2" charset="-52"/>
              </a:rPr>
              <a:t>Теперь у нас есть полностью </a:t>
            </a:r>
            <a:r>
              <a:rPr lang="ru-RU" sz="1400" dirty="0" err="1">
                <a:latin typeface="Montserrat" panose="00000500000000000000" pitchFamily="2" charset="-52"/>
              </a:rPr>
              <a:t>сверточная</a:t>
            </a:r>
            <a:r>
              <a:rPr lang="ru-RU" sz="1400" dirty="0">
                <a:latin typeface="Montserrat" panose="00000500000000000000" pitchFamily="2" charset="-52"/>
              </a:rPr>
              <a:t> нейронная сеть, и в последнем слое у нас есть карта признаков размером </a:t>
            </a:r>
            <a:r>
              <a:rPr lang="ru-RU" sz="1400" b="1" dirty="0">
                <a:latin typeface="Montserrat" panose="00000500000000000000" pitchFamily="2" charset="-52"/>
              </a:rPr>
              <a:t>C x H x W</a:t>
            </a:r>
            <a:r>
              <a:rPr lang="ru-RU" sz="1400" dirty="0">
                <a:latin typeface="Montserrat" panose="00000500000000000000" pitchFamily="2" charset="-52"/>
              </a:rPr>
              <a:t>, где </a:t>
            </a:r>
            <a:r>
              <a:rPr lang="ru-RU" sz="1400" b="1" dirty="0">
                <a:latin typeface="Montserrat" panose="00000500000000000000" pitchFamily="2" charset="-52"/>
              </a:rPr>
              <a:t>C</a:t>
            </a:r>
            <a:r>
              <a:rPr lang="ru-RU" sz="1400" dirty="0">
                <a:latin typeface="Montserrat" panose="00000500000000000000" pitchFamily="2" charset="-52"/>
              </a:rPr>
              <a:t> — количество классов. Все, что остается в конце, — это взять максимальное число в каждом столбце по этому измерению в качестве результирующего класса для пикселя.</a:t>
            </a:r>
          </a:p>
          <a:p>
            <a:pPr algn="ctr"/>
            <a:endParaRPr lang="ru-RU" sz="1400" dirty="0">
              <a:latin typeface="Montserrat" panose="00000500000000000000" pitchFamily="2" charset="-52"/>
            </a:endParaRPr>
          </a:p>
          <a:p>
            <a:pPr algn="ctr"/>
            <a:r>
              <a:rPr lang="ru-RU" sz="1400" dirty="0">
                <a:latin typeface="Montserrat" panose="00000500000000000000" pitchFamily="2" charset="-52"/>
              </a:rPr>
              <a:t>Для наглядности представьте k-й срез выходного слоя как матрицу той же ширины и высоты, что и входное изображение, где (</a:t>
            </a:r>
            <a:r>
              <a:rPr lang="ru-RU" sz="1400" dirty="0" err="1">
                <a:latin typeface="Montserrat" panose="00000500000000000000" pitchFamily="2" charset="-52"/>
              </a:rPr>
              <a:t>i,j</a:t>
            </a:r>
            <a:r>
              <a:rPr lang="ru-RU" sz="1400" dirty="0">
                <a:latin typeface="Montserrat" panose="00000500000000000000" pitchFamily="2" charset="-52"/>
              </a:rPr>
              <a:t>)-й пиксель представляет вероятность принадлежности этого пикселя к k-</a:t>
            </a:r>
            <a:r>
              <a:rPr lang="ru-RU" sz="1400" dirty="0" err="1">
                <a:latin typeface="Montserrat" panose="00000500000000000000" pitchFamily="2" charset="-52"/>
              </a:rPr>
              <a:t>му</a:t>
            </a:r>
            <a:r>
              <a:rPr lang="ru-RU" sz="1400" dirty="0">
                <a:latin typeface="Montserrat" panose="00000500000000000000" pitchFamily="2" charset="-52"/>
              </a:rPr>
              <a:t> классу нашего набора данных.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9218" name="Picture 2" descr="полностью сверточная нейронная сет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"/>
          <a:stretch/>
        </p:blipFill>
        <p:spPr bwMode="auto">
          <a:xfrm>
            <a:off x="0" y="2628900"/>
            <a:ext cx="6690947" cy="387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3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проще?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BA8E97-9E48-A649-2880-B2198772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2133600"/>
            <a:ext cx="9020175" cy="259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483974-AC08-E5DE-4785-B023D39AEF24}"/>
              </a:ext>
            </a:extLst>
          </p:cNvPr>
          <p:cNvSpPr txBox="1"/>
          <p:nvPr/>
        </p:nvSpPr>
        <p:spPr>
          <a:xfrm>
            <a:off x="1609725" y="5242888"/>
            <a:ext cx="897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Montserrat" panose="00000500000000000000" pitchFamily="2" charset="-52"/>
              </a:rPr>
              <a:t>Ключевая проблема – очень много параметров!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268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Скрытое представление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098E4C-B6D0-C6C0-5948-23B2FF4B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2214562"/>
            <a:ext cx="90392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Скрытое представление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098E4C-B6D0-C6C0-5948-23B2FF4B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2214562"/>
            <a:ext cx="9039225" cy="2428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2423346" y="4942617"/>
            <a:ext cx="7345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anose="00000500000000000000" pitchFamily="2" charset="-52"/>
              </a:rPr>
              <a:t>Чтобы решить эту проблему производительности, можно рассмотреть возможность использования различных слоев объединения для понижения и повышения разрешения входного изображения</a:t>
            </a:r>
            <a:r>
              <a:rPr lang="ru-RU" sz="1400" dirty="0" smtClean="0">
                <a:latin typeface="Montserrat" panose="00000500000000000000" pitchFamily="2" charset="-52"/>
              </a:rPr>
              <a:t>.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349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восстановить размер?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A1ECFE-9E71-43F5-5E7D-421F075CA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2047875"/>
            <a:ext cx="8486775" cy="27622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59572" y="993421"/>
            <a:ext cx="9999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D1D1D"/>
                </a:solidFill>
                <a:latin typeface="Montserrat" panose="020B0604020202020204" charset="-52"/>
              </a:rPr>
              <a:t>Снижение выборки можно выполнить с помощью любой из стандартных операций объединения, например, максимального объединения или среднего объединения. Случай повышения выборки немного сложнее. </a:t>
            </a:r>
            <a:endParaRPr lang="ru-RU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6771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восстановить размер?</a:t>
            </a:r>
          </a:p>
        </p:txBody>
      </p:sp>
      <p:pic>
        <p:nvPicPr>
          <p:cNvPr id="12290" name="Picture 2" descr="макс. расформирова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27431"/>
            <a:ext cx="952500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восстановить размер?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499D4D-F617-E089-148C-C4497E98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62" y="1981200"/>
            <a:ext cx="5400675" cy="2895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074172" y="2231748"/>
                <a:ext cx="12665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ru-RU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ru-RU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ru-RU" sz="2800" b="1" dirty="0" smtClean="0">
                  <a:solidFill>
                    <a:schemeClr val="tx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172" y="2231748"/>
                <a:ext cx="12665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398272" y="1550313"/>
                <a:ext cx="15245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ru-RU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ru-RU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ru-RU" sz="2800" b="1" dirty="0" smtClean="0">
                  <a:solidFill>
                    <a:schemeClr val="tx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272" y="1550313"/>
                <a:ext cx="152458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882957" y="4190936"/>
                <a:ext cx="14444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ru-RU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ru-RU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ru-RU" sz="2800" b="1" dirty="0" smtClean="0">
                  <a:solidFill>
                    <a:schemeClr val="tx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957" y="4190936"/>
                <a:ext cx="144443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t="5966"/>
          <a:stretch/>
        </p:blipFill>
        <p:spPr>
          <a:xfrm>
            <a:off x="6636819" y="5099538"/>
            <a:ext cx="4319036" cy="9842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2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задач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559572" y="1024772"/>
            <a:ext cx="8602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Montserrat" panose="020B0604020202020204" charset="-52"/>
              </a:rPr>
              <a:t>В зависимости от задачи мы можем определять:</a:t>
            </a:r>
            <a:endParaRPr lang="ru-RU" dirty="0">
              <a:latin typeface="Montserrat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20B0604020202020204" charset="-52"/>
              </a:rPr>
              <a:t>что изображено (классификация)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20B0604020202020204" charset="-52"/>
              </a:rPr>
              <a:t>где находятся объекты </a:t>
            </a:r>
            <a:r>
              <a:rPr lang="ru-RU" dirty="0" smtClean="0">
                <a:latin typeface="Montserrat" panose="020B0604020202020204" charset="-52"/>
              </a:rPr>
              <a:t>(</a:t>
            </a:r>
            <a:r>
              <a:rPr lang="en-US" b="1" dirty="0">
                <a:latin typeface="Montserrat" panose="020B0604020202020204" charset="-52"/>
              </a:rPr>
              <a:t>Object Detection</a:t>
            </a:r>
            <a:r>
              <a:rPr lang="ru-RU" dirty="0" smtClean="0">
                <a:latin typeface="Montserrat" panose="020B0604020202020204" charset="-52"/>
              </a:rPr>
              <a:t>)</a:t>
            </a:r>
            <a:endParaRPr lang="ru-RU" dirty="0">
              <a:latin typeface="Montserrat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20B0604020202020204" charset="-52"/>
              </a:rPr>
              <a:t>какие именно пиксели принадлежат объектам </a:t>
            </a:r>
            <a:r>
              <a:rPr lang="ru-RU" dirty="0" smtClean="0">
                <a:latin typeface="Montserrat" panose="020B0604020202020204" charset="-52"/>
              </a:rPr>
              <a:t>(</a:t>
            </a:r>
            <a:r>
              <a:rPr lang="en-US" b="1" dirty="0">
                <a:latin typeface="Montserrat" panose="020B0604020202020204" charset="-52"/>
              </a:rPr>
              <a:t>Segmentation</a:t>
            </a:r>
            <a:r>
              <a:rPr lang="ru-RU" dirty="0" smtClean="0">
                <a:latin typeface="Montserrat" panose="020B0604020202020204" charset="-52"/>
              </a:rPr>
              <a:t>)</a:t>
            </a:r>
            <a:endParaRPr lang="ru-RU" dirty="0">
              <a:latin typeface="Montserrat" panose="020B0604020202020204" charset="-52"/>
            </a:endParaRPr>
          </a:p>
        </p:txBody>
      </p:sp>
      <p:pic>
        <p:nvPicPr>
          <p:cNvPr id="1026" name="Picture 2" descr="Object Detection: An End to End Theoretical Persp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213" y="2479431"/>
            <a:ext cx="8533574" cy="359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42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восстановить размер?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499D4D-F617-E089-148C-C4497E98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62" y="1981200"/>
            <a:ext cx="5400675" cy="2895600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1C7E2D2-2DEF-B927-E36F-5DAF8B19BA66}"/>
              </a:ext>
            </a:extLst>
          </p:cNvPr>
          <p:cNvCxnSpPr/>
          <p:nvPr/>
        </p:nvCxnSpPr>
        <p:spPr>
          <a:xfrm flipH="1">
            <a:off x="7636213" y="1468877"/>
            <a:ext cx="671208" cy="79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0CE3C3-04BE-5773-06A0-3A54D7A53B07}"/>
              </a:ext>
            </a:extLst>
          </p:cNvPr>
          <p:cNvSpPr txBox="1"/>
          <p:nvPr/>
        </p:nvSpPr>
        <p:spPr>
          <a:xfrm>
            <a:off x="4956040" y="1123983"/>
            <a:ext cx="897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anose="00000500000000000000" pitchFamily="2" charset="-52"/>
              </a:rPr>
              <a:t>Тут значения суммируются.</a:t>
            </a:r>
          </a:p>
        </p:txBody>
      </p:sp>
    </p:spTree>
    <p:extLst>
      <p:ext uri="{BB962C8B-B14F-4D97-AF65-F5344CB8AC3E}">
        <p14:creationId xmlns:p14="http://schemas.microsoft.com/office/powerpoint/2010/main" val="38197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восстановить размер?</a:t>
            </a:r>
          </a:p>
        </p:txBody>
      </p:sp>
      <p:pic>
        <p:nvPicPr>
          <p:cNvPr id="14342" name="Picture 6" descr="10 One, Two and Three Dimensional Convolution and Transposed Convolution in  Neural Networks - Math and Architectures of Deep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573" y="1104669"/>
            <a:ext cx="6882855" cy="53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  <a:endParaRPr lang="ru-RU" dirty="0"/>
          </a:p>
        </p:txBody>
      </p:sp>
      <p:pic>
        <p:nvPicPr>
          <p:cNvPr id="1026" name="Picture 2" descr="U-Net Architecture -geeksforgeeks">
            <a:extLst>
              <a:ext uri="{FF2B5EF4-FFF2-40B4-BE49-F238E27FC236}">
                <a16:creationId xmlns:a16="http://schemas.microsoft.com/office/drawing/2014/main" id="{306F73F5-C118-137C-E1E5-2DE9E3DDD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62" y="882321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59572" y="4806128"/>
            <a:ext cx="27900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err="1">
                <a:latin typeface="Montserrat" panose="020B0604020202020204" charset="-52"/>
              </a:rPr>
              <a:t>Энкодер</a:t>
            </a:r>
            <a:r>
              <a:rPr lang="ru-RU" sz="1400" b="1" dirty="0">
                <a:latin typeface="Montserrat" panose="020B0604020202020204" charset="-52"/>
              </a:rPr>
              <a:t> (</a:t>
            </a:r>
            <a:r>
              <a:rPr lang="ru-RU" sz="1400" b="1" dirty="0" err="1">
                <a:latin typeface="Montserrat" panose="020B0604020202020204" charset="-52"/>
              </a:rPr>
              <a:t>Encoder</a:t>
            </a:r>
            <a:r>
              <a:rPr lang="ru-RU" sz="1400" b="1" dirty="0">
                <a:latin typeface="Montserrat" panose="020B0604020202020204" charset="-52"/>
              </a:rPr>
              <a:t>, нисходящая часть)</a:t>
            </a:r>
            <a:r>
              <a:rPr lang="ru-RU" sz="1400" dirty="0">
                <a:latin typeface="Montserrat" panose="020B0604020202020204" charset="-52"/>
              </a:rPr>
              <a:t> – выполняет сжатие входного изображения и выделение признаков.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409388" y="5670704"/>
            <a:ext cx="33500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latin typeface="Montserrat" panose="020B0604020202020204" charset="-52"/>
              </a:rPr>
              <a:t>Декодер (</a:t>
            </a:r>
            <a:r>
              <a:rPr lang="ru-RU" sz="1400" b="1" dirty="0" err="1">
                <a:latin typeface="Montserrat" panose="020B0604020202020204" charset="-52"/>
              </a:rPr>
              <a:t>Decoder</a:t>
            </a:r>
            <a:r>
              <a:rPr lang="ru-RU" sz="1400" b="1" dirty="0">
                <a:latin typeface="Montserrat" panose="020B0604020202020204" charset="-52"/>
              </a:rPr>
              <a:t>, восходящая часть) – </a:t>
            </a:r>
            <a:r>
              <a:rPr lang="ru-RU" sz="1400" dirty="0">
                <a:latin typeface="Montserrat" panose="020B0604020202020204" charset="-52"/>
              </a:rPr>
              <a:t>увеличивает разрешение и восстанавливает пространственную информацию.</a:t>
            </a:r>
          </a:p>
        </p:txBody>
      </p:sp>
    </p:spTree>
    <p:extLst>
      <p:ext uri="{BB962C8B-B14F-4D97-AF65-F5344CB8AC3E}">
        <p14:creationId xmlns:p14="http://schemas.microsoft.com/office/powerpoint/2010/main" val="12005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143658"/>
            <a:ext cx="9654471" cy="954107"/>
          </a:xfrm>
        </p:spPr>
        <p:txBody>
          <a:bodyPr/>
          <a:lstStyle/>
          <a:p>
            <a:r>
              <a:rPr lang="ru-RU" dirty="0" err="1"/>
              <a:t>Мультизадачи</a:t>
            </a:r>
            <a:r>
              <a:rPr lang="ru-RU" dirty="0"/>
              <a:t> (классификация + локализация)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5106D6-250C-76E5-C08B-C4A53AD0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09675"/>
            <a:ext cx="9601200" cy="44386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57654" y="509851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latin typeface="Montserrat" panose="020B0604020202020204" charset="-52"/>
              </a:rPr>
              <a:t>Задача </a:t>
            </a:r>
            <a:r>
              <a:rPr lang="ru-RU" sz="1600" b="1" dirty="0" err="1">
                <a:latin typeface="Montserrat" panose="020B0604020202020204" charset="-52"/>
              </a:rPr>
              <a:t>classification</a:t>
            </a:r>
            <a:r>
              <a:rPr lang="ru-RU" sz="1600" b="1" dirty="0">
                <a:latin typeface="Montserrat" panose="020B0604020202020204" charset="-52"/>
              </a:rPr>
              <a:t> + </a:t>
            </a:r>
            <a:r>
              <a:rPr lang="ru-RU" sz="1600" b="1" dirty="0" err="1">
                <a:latin typeface="Montserrat" panose="020B0604020202020204" charset="-52"/>
              </a:rPr>
              <a:t>localization</a:t>
            </a:r>
            <a:r>
              <a:rPr lang="ru-RU" sz="1600" dirty="0">
                <a:latin typeface="Montserrat" panose="020B0604020202020204" charset="-52"/>
              </a:rPr>
              <a:t> (классификация + локализация) – это задача компьютерного зрения, где модель не только </a:t>
            </a:r>
            <a:r>
              <a:rPr lang="ru-RU" sz="1600" b="1" dirty="0">
                <a:latin typeface="Montserrat" panose="020B0604020202020204" charset="-52"/>
              </a:rPr>
              <a:t>определяет класс объекта</a:t>
            </a:r>
            <a:r>
              <a:rPr lang="ru-RU" sz="1600" dirty="0">
                <a:latin typeface="Montserrat" panose="020B0604020202020204" charset="-52"/>
              </a:rPr>
              <a:t> на изображении, но и </a:t>
            </a:r>
            <a:r>
              <a:rPr lang="ru-RU" sz="1600" b="1" dirty="0">
                <a:latin typeface="Montserrat" panose="020B0604020202020204" charset="-52"/>
              </a:rPr>
              <a:t>указывает его местоположение</a:t>
            </a:r>
            <a:r>
              <a:rPr lang="ru-RU" sz="1600" dirty="0">
                <a:latin typeface="Montserrat" panose="020B0604020202020204" charset="-52"/>
              </a:rPr>
              <a:t> с помощью ограничивающей рамки (</a:t>
            </a:r>
            <a:r>
              <a:rPr lang="ru-RU" sz="1600" dirty="0" err="1">
                <a:latin typeface="Montserrat" panose="020B0604020202020204" charset="-52"/>
              </a:rPr>
              <a:t>bounding</a:t>
            </a:r>
            <a:r>
              <a:rPr lang="ru-RU" sz="1600" dirty="0">
                <a:latin typeface="Montserrat" panose="020B0604020202020204" charset="-52"/>
              </a:rPr>
              <a:t> </a:t>
            </a:r>
            <a:r>
              <a:rPr lang="ru-RU" sz="1600" dirty="0" err="1">
                <a:latin typeface="Montserrat" panose="020B0604020202020204" charset="-52"/>
              </a:rPr>
              <a:t>box</a:t>
            </a:r>
            <a:r>
              <a:rPr lang="ru-RU" sz="1600" dirty="0">
                <a:latin typeface="Montserrat" panose="020B0604020202020204" charset="-52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3422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143658"/>
            <a:ext cx="9654471" cy="954107"/>
          </a:xfrm>
        </p:spPr>
        <p:txBody>
          <a:bodyPr/>
          <a:lstStyle/>
          <a:p>
            <a:r>
              <a:rPr lang="ru-RU" dirty="0" err="1"/>
              <a:t>Мультизадачи</a:t>
            </a:r>
            <a:r>
              <a:rPr lang="ru-RU" dirty="0"/>
              <a:t> (классификация + локализация)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59571" y="1097765"/>
            <a:ext cx="100439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Montserrat" panose="020B0604020202020204" charset="-52"/>
              </a:rPr>
              <a:t>Задача </a:t>
            </a:r>
            <a:r>
              <a:rPr lang="ru-RU" sz="1600" b="1" dirty="0" err="1">
                <a:latin typeface="Montserrat" panose="020B0604020202020204" charset="-52"/>
              </a:rPr>
              <a:t>classification</a:t>
            </a:r>
            <a:r>
              <a:rPr lang="ru-RU" sz="1600" b="1" dirty="0">
                <a:latin typeface="Montserrat" panose="020B0604020202020204" charset="-52"/>
              </a:rPr>
              <a:t> + </a:t>
            </a:r>
            <a:r>
              <a:rPr lang="ru-RU" sz="1600" b="1" dirty="0" err="1">
                <a:latin typeface="Montserrat" panose="020B0604020202020204" charset="-52"/>
              </a:rPr>
              <a:t>localization</a:t>
            </a:r>
            <a:r>
              <a:rPr lang="ru-RU" sz="1600" dirty="0">
                <a:latin typeface="Montserrat" panose="020B0604020202020204" charset="-52"/>
              </a:rPr>
              <a:t> (классификация + локализация) – это задача компьютерного зрения, где модель не только </a:t>
            </a:r>
            <a:r>
              <a:rPr lang="ru-RU" sz="1600" b="1" dirty="0">
                <a:latin typeface="Montserrat" panose="020B0604020202020204" charset="-52"/>
              </a:rPr>
              <a:t>определяет класс объекта</a:t>
            </a:r>
            <a:r>
              <a:rPr lang="ru-RU" sz="1600" dirty="0">
                <a:latin typeface="Montserrat" panose="020B0604020202020204" charset="-52"/>
              </a:rPr>
              <a:t> на изображении, но и </a:t>
            </a:r>
            <a:r>
              <a:rPr lang="ru-RU" sz="1600" b="1" dirty="0">
                <a:latin typeface="Montserrat" panose="020B0604020202020204" charset="-52"/>
              </a:rPr>
              <a:t>указывает его местоположение</a:t>
            </a:r>
            <a:r>
              <a:rPr lang="ru-RU" sz="1600" dirty="0">
                <a:latin typeface="Montserrat" panose="020B0604020202020204" charset="-52"/>
              </a:rPr>
              <a:t> с помощью ограничивающей рамки (</a:t>
            </a:r>
            <a:r>
              <a:rPr lang="ru-RU" sz="1600" dirty="0" err="1">
                <a:latin typeface="Montserrat" panose="020B0604020202020204" charset="-52"/>
              </a:rPr>
              <a:t>bounding</a:t>
            </a:r>
            <a:r>
              <a:rPr lang="ru-RU" sz="1600" dirty="0">
                <a:latin typeface="Montserrat" panose="020B0604020202020204" charset="-52"/>
              </a:rPr>
              <a:t> </a:t>
            </a:r>
            <a:r>
              <a:rPr lang="ru-RU" sz="1600" dirty="0" err="1">
                <a:latin typeface="Montserrat" panose="020B0604020202020204" charset="-52"/>
              </a:rPr>
              <a:t>box</a:t>
            </a:r>
            <a:r>
              <a:rPr lang="ru-RU" sz="1600" dirty="0" smtClean="0">
                <a:latin typeface="Montserrat" panose="020B0604020202020204" charset="-52"/>
              </a:rPr>
              <a:t>).</a:t>
            </a:r>
            <a:endParaRPr lang="en-US" sz="1600" dirty="0" smtClean="0">
              <a:latin typeface="Montserrat" panose="020B0604020202020204" charset="-52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Montserrat" panose="020B0604020202020204" charset="-52"/>
            </a:endParaRPr>
          </a:p>
          <a:p>
            <a:pPr>
              <a:lnSpc>
                <a:spcPct val="150000"/>
              </a:lnSpc>
            </a:pPr>
            <a:r>
              <a:rPr lang="ru-RU" sz="1600" dirty="0">
                <a:latin typeface="Montserrat" panose="020B0604020202020204" charset="-52"/>
              </a:rPr>
              <a:t>Модель выдаёт два типа выходных данных: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latin typeface="Montserrat" panose="020B0604020202020204" charset="-52"/>
              </a:rPr>
              <a:t>1. </a:t>
            </a:r>
            <a:r>
              <a:rPr lang="ru-RU" sz="1600" b="1" dirty="0" smtClean="0">
                <a:latin typeface="Montserrat" panose="020B0604020202020204" charset="-52"/>
              </a:rPr>
              <a:t>Класс </a:t>
            </a:r>
            <a:r>
              <a:rPr lang="ru-RU" sz="1600" b="1" dirty="0">
                <a:latin typeface="Montserrat" panose="020B0604020202020204" charset="-52"/>
              </a:rPr>
              <a:t>объекта</a:t>
            </a:r>
            <a:r>
              <a:rPr lang="ru-RU" sz="1600" dirty="0">
                <a:latin typeface="Montserrat" panose="020B0604020202020204" charset="-52"/>
              </a:rPr>
              <a:t> (категория, к которой относится объект).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latin typeface="Montserrat" panose="020B0604020202020204" charset="-52"/>
              </a:rPr>
              <a:t>2. Bounding </a:t>
            </a:r>
            <a:r>
              <a:rPr lang="en-US" sz="1600" b="1" dirty="0">
                <a:latin typeface="Montserrat" panose="020B0604020202020204" charset="-52"/>
              </a:rPr>
              <a:t>Box (</a:t>
            </a:r>
            <a:r>
              <a:rPr lang="ru-RU" sz="1600" b="1" dirty="0">
                <a:latin typeface="Montserrat" panose="020B0604020202020204" charset="-52"/>
              </a:rPr>
              <a:t>ограничивающая рамка</a:t>
            </a:r>
            <a:r>
              <a:rPr lang="ru-RU" sz="1600" b="1" dirty="0" smtClean="0">
                <a:latin typeface="Montserrat" panose="020B0604020202020204" charset="-52"/>
              </a:rPr>
              <a:t>)</a:t>
            </a:r>
            <a:r>
              <a:rPr lang="ru-RU" sz="1600" dirty="0" smtClean="0">
                <a:latin typeface="Montserrat" panose="020B0604020202020204" charset="-52"/>
              </a:rPr>
              <a:t>:</a:t>
            </a:r>
            <a:endParaRPr lang="en-US" sz="1600" dirty="0" smtClean="0">
              <a:latin typeface="Montserrat" panose="020B0604020202020204" charset="-5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Montserrat" panose="020B0604020202020204" charset="-52"/>
              </a:rPr>
              <a:t>x_min</a:t>
            </a:r>
            <a:r>
              <a:rPr lang="en-US" sz="1600" dirty="0" smtClean="0">
                <a:latin typeface="Montserrat" panose="020B0604020202020204" charset="-52"/>
              </a:rPr>
              <a:t>, </a:t>
            </a:r>
            <a:r>
              <a:rPr lang="en-US" sz="1600" dirty="0" err="1" smtClean="0">
                <a:latin typeface="Montserrat" panose="020B0604020202020204" charset="-52"/>
              </a:rPr>
              <a:t>y_min</a:t>
            </a:r>
            <a:r>
              <a:rPr lang="en-US" sz="1600" dirty="0" smtClean="0">
                <a:latin typeface="Montserrat" panose="020B0604020202020204" charset="-52"/>
              </a:rPr>
              <a:t>​ </a:t>
            </a:r>
            <a:r>
              <a:rPr lang="en-US" sz="1600" dirty="0">
                <a:latin typeface="Montserrat" panose="020B0604020202020204" charset="-52"/>
              </a:rPr>
              <a:t>– </a:t>
            </a:r>
            <a:r>
              <a:rPr lang="ru-RU" sz="1600" dirty="0">
                <a:latin typeface="Montserrat" panose="020B0604020202020204" charset="-52"/>
              </a:rPr>
              <a:t>координаты верхнего левого </a:t>
            </a:r>
            <a:r>
              <a:rPr lang="ru-RU" sz="1600" dirty="0" smtClean="0">
                <a:latin typeface="Montserrat" panose="020B0604020202020204" charset="-52"/>
              </a:rPr>
              <a:t>угла</a:t>
            </a:r>
            <a:endParaRPr lang="en-US" sz="1600" dirty="0" smtClean="0">
              <a:latin typeface="Montserrat" panose="020B0604020202020204" charset="-5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Montserrat" panose="020B0604020202020204" charset="-52"/>
              </a:rPr>
              <a:t>x_max</a:t>
            </a:r>
            <a:r>
              <a:rPr lang="en-US" sz="1600" dirty="0" smtClean="0">
                <a:latin typeface="Montserrat" panose="020B0604020202020204" charset="-52"/>
              </a:rPr>
              <a:t>, </a:t>
            </a:r>
            <a:r>
              <a:rPr lang="en-US" sz="1600" dirty="0" err="1" smtClean="0">
                <a:latin typeface="Montserrat" panose="020B0604020202020204" charset="-52"/>
              </a:rPr>
              <a:t>y_max</a:t>
            </a:r>
            <a:r>
              <a:rPr lang="en-US" sz="1600" dirty="0" smtClean="0">
                <a:latin typeface="Montserrat" panose="020B0604020202020204" charset="-52"/>
              </a:rPr>
              <a:t>​ </a:t>
            </a:r>
            <a:r>
              <a:rPr lang="en-US" sz="1600" dirty="0">
                <a:latin typeface="Montserrat" panose="020B0604020202020204" charset="-52"/>
              </a:rPr>
              <a:t>– </a:t>
            </a:r>
            <a:r>
              <a:rPr lang="ru-RU" sz="1600" dirty="0">
                <a:latin typeface="Montserrat" panose="020B0604020202020204" charset="-52"/>
              </a:rPr>
              <a:t>координаты нижнего правого </a:t>
            </a:r>
            <a:r>
              <a:rPr lang="ru-RU" sz="1600" dirty="0" smtClean="0">
                <a:latin typeface="Montserrat" panose="020B0604020202020204" charset="-52"/>
              </a:rPr>
              <a:t>угла</a:t>
            </a:r>
            <a:endParaRPr lang="en-US" sz="1600" dirty="0" smtClean="0">
              <a:latin typeface="Montserrat" panose="020B0604020202020204" charset="-5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Montserrat" panose="020B0604020202020204" charset="-52"/>
              </a:rPr>
              <a:t>Или</a:t>
            </a:r>
            <a:r>
              <a:rPr lang="ru-RU" sz="1600" dirty="0">
                <a:latin typeface="Montserrat" panose="020B0604020202020204" charset="-52"/>
              </a:rPr>
              <a:t>: </a:t>
            </a:r>
            <a:r>
              <a:rPr lang="en-US" sz="1600" dirty="0">
                <a:latin typeface="Montserrat" panose="020B0604020202020204" charset="-52"/>
              </a:rPr>
              <a:t>x</a:t>
            </a:r>
            <a:r>
              <a:rPr lang="en-US" sz="1600" dirty="0" smtClean="0">
                <a:latin typeface="Montserrat" panose="020B0604020202020204" charset="-52"/>
              </a:rPr>
              <a:t>, y, w, h, </a:t>
            </a:r>
            <a:r>
              <a:rPr lang="ru-RU" sz="1600" dirty="0">
                <a:latin typeface="Montserrat" panose="020B0604020202020204" charset="-52"/>
              </a:rPr>
              <a:t>где </a:t>
            </a:r>
            <a:r>
              <a:rPr lang="en-US" sz="1600" dirty="0">
                <a:latin typeface="Montserrat" panose="020B0604020202020204" charset="-52"/>
              </a:rPr>
              <a:t>x</a:t>
            </a:r>
            <a:r>
              <a:rPr lang="en-US" sz="1600" dirty="0" smtClean="0">
                <a:latin typeface="Montserrat" panose="020B0604020202020204" charset="-52"/>
              </a:rPr>
              <a:t>, y – </a:t>
            </a:r>
            <a:r>
              <a:rPr lang="ru-RU" sz="1600" dirty="0">
                <a:latin typeface="Montserrat" panose="020B0604020202020204" charset="-52"/>
              </a:rPr>
              <a:t>центр, а </a:t>
            </a:r>
            <a:r>
              <a:rPr lang="en-US" sz="1600" dirty="0">
                <a:latin typeface="Montserrat" panose="020B0604020202020204" charset="-52"/>
              </a:rPr>
              <a:t>w</a:t>
            </a:r>
            <a:r>
              <a:rPr lang="en-US" sz="1600" dirty="0" smtClean="0">
                <a:latin typeface="Montserrat" panose="020B0604020202020204" charset="-52"/>
              </a:rPr>
              <a:t>, h – </a:t>
            </a:r>
            <a:r>
              <a:rPr lang="ru-RU" sz="1600" dirty="0">
                <a:latin typeface="Montserrat" panose="020B0604020202020204" charset="-52"/>
              </a:rPr>
              <a:t>ширина и высота.</a:t>
            </a:r>
          </a:p>
          <a:p>
            <a:pPr>
              <a:lnSpc>
                <a:spcPct val="150000"/>
              </a:lnSpc>
            </a:pPr>
            <a:endParaRPr lang="ru-RU" sz="1600" dirty="0">
              <a:latin typeface="Montserrat" panose="020B0604020202020204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58031" y="5211071"/>
            <a:ext cx="7447032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Mont" panose="00000700000000000000" pitchFamily="2" charset="0"/>
              </a:rPr>
              <a:t>{</a:t>
            </a:r>
          </a:p>
          <a:p>
            <a:r>
              <a:rPr lang="ru-RU" dirty="0">
                <a:latin typeface="Mont" panose="00000700000000000000" pitchFamily="2" charset="0"/>
              </a:rPr>
              <a:t>  "</a:t>
            </a:r>
            <a:r>
              <a:rPr lang="ru-RU" dirty="0" err="1">
                <a:latin typeface="Mont" panose="00000700000000000000" pitchFamily="2" charset="0"/>
              </a:rPr>
              <a:t>class</a:t>
            </a:r>
            <a:r>
              <a:rPr lang="ru-RU" dirty="0">
                <a:latin typeface="Mont" panose="00000700000000000000" pitchFamily="2" charset="0"/>
              </a:rPr>
              <a:t>": "</a:t>
            </a:r>
            <a:r>
              <a:rPr lang="ru-RU" dirty="0" err="1">
                <a:latin typeface="Mont" panose="00000700000000000000" pitchFamily="2" charset="0"/>
              </a:rPr>
              <a:t>cat</a:t>
            </a:r>
            <a:r>
              <a:rPr lang="ru-RU" dirty="0">
                <a:latin typeface="Mont" panose="00000700000000000000" pitchFamily="2" charset="0"/>
              </a:rPr>
              <a:t>",</a:t>
            </a:r>
          </a:p>
          <a:p>
            <a:r>
              <a:rPr lang="ru-RU" dirty="0">
                <a:latin typeface="Mont" panose="00000700000000000000" pitchFamily="2" charset="0"/>
              </a:rPr>
              <a:t>  "</a:t>
            </a:r>
            <a:r>
              <a:rPr lang="ru-RU" dirty="0" err="1">
                <a:latin typeface="Mont" panose="00000700000000000000" pitchFamily="2" charset="0"/>
              </a:rPr>
              <a:t>bbox</a:t>
            </a:r>
            <a:r>
              <a:rPr lang="ru-RU" dirty="0">
                <a:latin typeface="Mont" panose="00000700000000000000" pitchFamily="2" charset="0"/>
              </a:rPr>
              <a:t>": [50, 30, 200, 150]  # (</a:t>
            </a:r>
            <a:r>
              <a:rPr lang="ru-RU" dirty="0" err="1">
                <a:latin typeface="Mont" panose="00000700000000000000" pitchFamily="2" charset="0"/>
              </a:rPr>
              <a:t>x_min</a:t>
            </a:r>
            <a:r>
              <a:rPr lang="ru-RU" dirty="0">
                <a:latin typeface="Mont" panose="00000700000000000000" pitchFamily="2" charset="0"/>
              </a:rPr>
              <a:t>, </a:t>
            </a:r>
            <a:r>
              <a:rPr lang="ru-RU" dirty="0" err="1">
                <a:latin typeface="Mont" panose="00000700000000000000" pitchFamily="2" charset="0"/>
              </a:rPr>
              <a:t>y_min</a:t>
            </a:r>
            <a:r>
              <a:rPr lang="ru-RU" dirty="0">
                <a:latin typeface="Mont" panose="00000700000000000000" pitchFamily="2" charset="0"/>
              </a:rPr>
              <a:t>, </a:t>
            </a:r>
            <a:r>
              <a:rPr lang="ru-RU" dirty="0" err="1">
                <a:latin typeface="Mont" panose="00000700000000000000" pitchFamily="2" charset="0"/>
              </a:rPr>
              <a:t>x_max</a:t>
            </a:r>
            <a:r>
              <a:rPr lang="ru-RU" dirty="0">
                <a:latin typeface="Mont" panose="00000700000000000000" pitchFamily="2" charset="0"/>
              </a:rPr>
              <a:t>, </a:t>
            </a:r>
            <a:r>
              <a:rPr lang="ru-RU" dirty="0" err="1">
                <a:latin typeface="Mont" panose="00000700000000000000" pitchFamily="2" charset="0"/>
              </a:rPr>
              <a:t>y_max</a:t>
            </a:r>
            <a:r>
              <a:rPr lang="ru-RU" dirty="0">
                <a:latin typeface="Mont" panose="00000700000000000000" pitchFamily="2" charset="0"/>
              </a:rPr>
              <a:t>)</a:t>
            </a:r>
          </a:p>
          <a:p>
            <a:r>
              <a:rPr lang="ru-RU" dirty="0">
                <a:latin typeface="Mont" panose="000007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03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143658"/>
            <a:ext cx="9654471" cy="954107"/>
          </a:xfrm>
        </p:spPr>
        <p:txBody>
          <a:bodyPr/>
          <a:lstStyle/>
          <a:p>
            <a:r>
              <a:rPr lang="ru-RU" dirty="0" err="1"/>
              <a:t>Мультизадачи</a:t>
            </a:r>
            <a:r>
              <a:rPr lang="ru-RU" dirty="0"/>
              <a:t> (классификация + локализация)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59571" y="1097765"/>
            <a:ext cx="100439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latin typeface="Montserrat" panose="020B0604020202020204" charset="-52"/>
              </a:rPr>
              <a:t>Функции потерь: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1600" b="1" dirty="0" err="1">
                <a:latin typeface="Montserrat" panose="020B0604020202020204" charset="-52"/>
              </a:rPr>
              <a:t>Loss</a:t>
            </a:r>
            <a:r>
              <a:rPr lang="ru-RU" altLang="ru-RU" sz="1600" b="1" dirty="0">
                <a:latin typeface="Montserrat" panose="020B0604020202020204" charset="-52"/>
              </a:rPr>
              <a:t> </a:t>
            </a:r>
            <a:r>
              <a:rPr lang="ru-RU" altLang="ru-RU" sz="1600" b="1" dirty="0" smtClean="0">
                <a:latin typeface="Montserrat" panose="020B0604020202020204" charset="-52"/>
              </a:rPr>
              <a:t>для </a:t>
            </a:r>
            <a:r>
              <a:rPr lang="ru-RU" altLang="ru-RU" sz="1600" b="1" dirty="0">
                <a:latin typeface="Montserrat" panose="020B0604020202020204" charset="-52"/>
              </a:rPr>
              <a:t>классификации</a:t>
            </a:r>
            <a:r>
              <a:rPr lang="ru-RU" altLang="ru-RU" sz="1600" dirty="0">
                <a:latin typeface="Montserrat" panose="020B0604020202020204" charset="-52"/>
              </a:rPr>
              <a:t> – стандартная </a:t>
            </a:r>
            <a:r>
              <a:rPr lang="ru-RU" altLang="ru-RU" sz="1600" b="1" dirty="0" err="1">
                <a:latin typeface="Montserrat" panose="020B0604020202020204" charset="-52"/>
              </a:rPr>
              <a:t>categorical</a:t>
            </a:r>
            <a:r>
              <a:rPr lang="ru-RU" altLang="ru-RU" sz="1600" b="1" dirty="0">
                <a:latin typeface="Montserrat" panose="020B0604020202020204" charset="-52"/>
              </a:rPr>
              <a:t> </a:t>
            </a:r>
            <a:r>
              <a:rPr lang="ru-RU" altLang="ru-RU" sz="1600" b="1" dirty="0" err="1">
                <a:latin typeface="Montserrat" panose="020B0604020202020204" charset="-52"/>
              </a:rPr>
              <a:t>cross-entropy</a:t>
            </a:r>
            <a:r>
              <a:rPr lang="ru-RU" altLang="ru-RU" sz="1600" dirty="0">
                <a:latin typeface="Montserrat" panose="020B0604020202020204" charset="-52"/>
              </a:rPr>
              <a:t> или </a:t>
            </a:r>
            <a:r>
              <a:rPr lang="ru-RU" altLang="ru-RU" sz="1600" b="1" dirty="0" err="1">
                <a:latin typeface="Montserrat" panose="020B0604020202020204" charset="-52"/>
              </a:rPr>
              <a:t>binary</a:t>
            </a:r>
            <a:r>
              <a:rPr lang="ru-RU" altLang="ru-RU" sz="1600" b="1" dirty="0">
                <a:latin typeface="Montserrat" panose="020B0604020202020204" charset="-52"/>
              </a:rPr>
              <a:t> </a:t>
            </a:r>
            <a:r>
              <a:rPr lang="ru-RU" altLang="ru-RU" sz="1600" b="1" dirty="0" err="1" smtClean="0">
                <a:latin typeface="Montserrat" panose="020B0604020202020204" charset="-52"/>
              </a:rPr>
              <a:t>cross-entropy</a:t>
            </a:r>
            <a:endParaRPr lang="ru-RU" altLang="ru-RU" sz="1600" b="1" dirty="0" smtClean="0">
              <a:latin typeface="Montserrat" panose="020B0604020202020204" charset="-52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1600" b="1" dirty="0" err="1" smtClean="0">
                <a:latin typeface="Montserrat" panose="020B0604020202020204" charset="-52"/>
              </a:rPr>
              <a:t>Loss</a:t>
            </a:r>
            <a:r>
              <a:rPr lang="ru-RU" altLang="ru-RU" sz="1600" b="1" dirty="0" smtClean="0">
                <a:latin typeface="Montserrat" panose="020B0604020202020204" charset="-52"/>
              </a:rPr>
              <a:t> </a:t>
            </a:r>
            <a:r>
              <a:rPr lang="ru-RU" altLang="ru-RU" sz="1600" b="1" dirty="0">
                <a:latin typeface="Montserrat" panose="020B0604020202020204" charset="-52"/>
              </a:rPr>
              <a:t>для </a:t>
            </a:r>
            <a:r>
              <a:rPr lang="ru-RU" altLang="ru-RU" sz="1600" b="1" dirty="0" err="1">
                <a:latin typeface="Montserrat" panose="020B0604020202020204" charset="-52"/>
              </a:rPr>
              <a:t>bounding</a:t>
            </a:r>
            <a:r>
              <a:rPr lang="ru-RU" altLang="ru-RU" sz="1600" b="1" dirty="0">
                <a:latin typeface="Montserrat" panose="020B0604020202020204" charset="-52"/>
              </a:rPr>
              <a:t> </a:t>
            </a:r>
            <a:r>
              <a:rPr lang="ru-RU" altLang="ru-RU" sz="1600" b="1" dirty="0" err="1">
                <a:latin typeface="Montserrat" panose="020B0604020202020204" charset="-52"/>
              </a:rPr>
              <a:t>box</a:t>
            </a:r>
            <a:r>
              <a:rPr lang="ru-RU" altLang="ru-RU" sz="1600" dirty="0">
                <a:latin typeface="Montserrat" panose="020B0604020202020204" charset="-52"/>
              </a:rPr>
              <a:t> – часто используется </a:t>
            </a:r>
            <a:r>
              <a:rPr lang="ru-RU" altLang="ru-RU" sz="1600" b="1" dirty="0" err="1">
                <a:latin typeface="Montserrat" panose="020B0604020202020204" charset="-52"/>
              </a:rPr>
              <a:t>Smooth</a:t>
            </a:r>
            <a:r>
              <a:rPr lang="ru-RU" altLang="ru-RU" sz="1600" b="1" dirty="0">
                <a:latin typeface="Montserrat" panose="020B0604020202020204" charset="-52"/>
              </a:rPr>
              <a:t> L1 </a:t>
            </a:r>
            <a:r>
              <a:rPr lang="ru-RU" altLang="ru-RU" sz="1600" b="1" dirty="0" err="1">
                <a:latin typeface="Montserrat" panose="020B0604020202020204" charset="-52"/>
              </a:rPr>
              <a:t>Loss</a:t>
            </a:r>
            <a:r>
              <a:rPr lang="ru-RU" altLang="ru-RU" sz="1600" dirty="0">
                <a:latin typeface="Montserrat" panose="020B0604020202020204" charset="-52"/>
              </a:rPr>
              <a:t> или </a:t>
            </a:r>
            <a:r>
              <a:rPr lang="ru-RU" altLang="ru-RU" sz="1600" b="1" dirty="0" err="1">
                <a:latin typeface="Montserrat" panose="020B0604020202020204" charset="-52"/>
              </a:rPr>
              <a:t>IoU</a:t>
            </a:r>
            <a:r>
              <a:rPr lang="ru-RU" altLang="ru-RU" sz="1600" b="1" dirty="0">
                <a:latin typeface="Montserrat" panose="020B0604020202020204" charset="-52"/>
              </a:rPr>
              <a:t> </a:t>
            </a:r>
            <a:r>
              <a:rPr lang="ru-RU" altLang="ru-RU" sz="1600" b="1" dirty="0" err="1" smtClean="0">
                <a:latin typeface="Montserrat" panose="020B0604020202020204" charset="-52"/>
              </a:rPr>
              <a:t>Loss</a:t>
            </a:r>
            <a:endParaRPr lang="ru-RU" altLang="ru-RU" sz="1600" dirty="0">
              <a:latin typeface="Montserrat" panose="020B0604020202020204" charset="-52"/>
            </a:endParaRPr>
          </a:p>
          <a:p>
            <a:pPr>
              <a:lnSpc>
                <a:spcPct val="150000"/>
              </a:lnSpc>
            </a:pPr>
            <a:endParaRPr lang="ru-RU" sz="1600" dirty="0" smtClean="0">
              <a:latin typeface="Montserrat" panose="020B0604020202020204" charset="-52"/>
            </a:endParaRPr>
          </a:p>
          <a:p>
            <a:pPr>
              <a:lnSpc>
                <a:spcPct val="150000"/>
              </a:lnSpc>
            </a:pPr>
            <a:r>
              <a:rPr lang="ru-RU" sz="1600" dirty="0" smtClean="0">
                <a:latin typeface="Montserrat" panose="020B0604020202020204" charset="-52"/>
              </a:rPr>
              <a:t>Общая функция потерь:</a:t>
            </a:r>
            <a:endParaRPr lang="ru-RU" sz="1600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375073" y="2465272"/>
                <a:ext cx="3525131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ru-RU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𝒄𝒍𝒂𝒔𝒔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𝒃𝒃𝒐𝒙</m:t>
                          </m:r>
                        </m:sub>
                      </m:sSub>
                    </m:oMath>
                  </m:oMathPara>
                </a14:m>
                <a:endParaRPr lang="ru-RU" sz="2800" b="1" dirty="0" smtClean="0">
                  <a:solidFill>
                    <a:schemeClr val="tx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073" y="2465272"/>
                <a:ext cx="3525131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91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143658"/>
            <a:ext cx="9654471" cy="954107"/>
          </a:xfrm>
        </p:spPr>
        <p:txBody>
          <a:bodyPr/>
          <a:lstStyle/>
          <a:p>
            <a:r>
              <a:rPr lang="ru-RU" dirty="0" err="1"/>
              <a:t>Мультизадачи</a:t>
            </a:r>
            <a:r>
              <a:rPr lang="ru-RU" dirty="0"/>
              <a:t> (классификация + локализация)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F345A2-B7D8-36BB-21FA-5DB7BC4C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571625"/>
            <a:ext cx="73723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6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359101"/>
            <a:ext cx="9654471" cy="523220"/>
          </a:xfrm>
        </p:spPr>
        <p:txBody>
          <a:bodyPr/>
          <a:lstStyle/>
          <a:p>
            <a:r>
              <a:rPr lang="en-US" dirty="0"/>
              <a:t>Region-based CNN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96CBC4-79A9-A108-4976-8F1CC246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302" y="1432969"/>
            <a:ext cx="5649687" cy="50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359101"/>
            <a:ext cx="9654471" cy="523220"/>
          </a:xfrm>
        </p:spPr>
        <p:txBody>
          <a:bodyPr/>
          <a:lstStyle/>
          <a:p>
            <a:r>
              <a:rPr lang="en-US" dirty="0"/>
              <a:t>Fast R-CNN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4CB7E0-5409-CFE2-E128-91279FD8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70" y="1202089"/>
            <a:ext cx="6171459" cy="54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0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359101"/>
            <a:ext cx="9654471" cy="523220"/>
          </a:xfrm>
        </p:spPr>
        <p:txBody>
          <a:bodyPr/>
          <a:lstStyle/>
          <a:p>
            <a:r>
              <a:rPr lang="en-US" dirty="0"/>
              <a:t>ROI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3F8284-FB44-E887-BEFA-274C5EA0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559"/>
            <a:ext cx="12192000" cy="48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2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задач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559572" y="1024772"/>
            <a:ext cx="8619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Montserrat" panose="020B0604020202020204" charset="-52"/>
              </a:rPr>
              <a:t>В зависимости от задачи мы можем определять:</a:t>
            </a:r>
            <a:endParaRPr lang="ru-RU" dirty="0">
              <a:latin typeface="Montserrat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20B0604020202020204" charset="-52"/>
              </a:rPr>
              <a:t>что изображено (классификация)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20B0604020202020204" charset="-52"/>
              </a:rPr>
              <a:t>где находятся объекты </a:t>
            </a:r>
            <a:r>
              <a:rPr lang="ru-RU" dirty="0" smtClean="0">
                <a:latin typeface="Montserrat" panose="020B0604020202020204" charset="-52"/>
              </a:rPr>
              <a:t>(</a:t>
            </a:r>
            <a:r>
              <a:rPr lang="en-US" b="1" dirty="0">
                <a:latin typeface="Montserrat" panose="020B0604020202020204" charset="-52"/>
              </a:rPr>
              <a:t>Object Detection</a:t>
            </a:r>
            <a:r>
              <a:rPr lang="ru-RU" dirty="0" smtClean="0">
                <a:latin typeface="Montserrat" panose="020B0604020202020204" charset="-52"/>
              </a:rPr>
              <a:t>)</a:t>
            </a:r>
            <a:endParaRPr lang="ru-RU" dirty="0">
              <a:latin typeface="Montserrat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20B0604020202020204" charset="-52"/>
              </a:rPr>
              <a:t>какие именно пиксели принадлежат объектам </a:t>
            </a:r>
            <a:r>
              <a:rPr lang="ru-RU" dirty="0" smtClean="0">
                <a:latin typeface="Montserrat" panose="020B0604020202020204" charset="-52"/>
              </a:rPr>
              <a:t>(</a:t>
            </a:r>
            <a:r>
              <a:rPr lang="en-US" b="1" dirty="0">
                <a:latin typeface="Montserrat" panose="020B0604020202020204" charset="-52"/>
              </a:rPr>
              <a:t>Segmentation</a:t>
            </a:r>
            <a:r>
              <a:rPr lang="ru-RU" dirty="0" smtClean="0">
                <a:latin typeface="Montserrat" panose="020B0604020202020204" charset="-52"/>
              </a:rPr>
              <a:t>)</a:t>
            </a:r>
            <a:endParaRPr lang="ru-RU" dirty="0">
              <a:latin typeface="Montserrat" panose="020B0604020202020204" charset="-52"/>
            </a:endParaRPr>
          </a:p>
        </p:txBody>
      </p:sp>
      <p:pic>
        <p:nvPicPr>
          <p:cNvPr id="1026" name="Picture 2" descr="Object Detection: An End to End Theoretical Perspecti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2" y="2926840"/>
            <a:ext cx="5340167" cy="224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6207368" y="2926840"/>
            <a:ext cx="5398477" cy="13234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b="1" dirty="0" err="1">
                <a:latin typeface="Montserrat" panose="020B0604020202020204" charset="-52"/>
              </a:rPr>
              <a:t>Object</a:t>
            </a:r>
            <a:r>
              <a:rPr lang="ru-RU" sz="1600" b="1" dirty="0">
                <a:latin typeface="Montserrat" panose="020B0604020202020204" charset="-52"/>
              </a:rPr>
              <a:t> </a:t>
            </a:r>
            <a:r>
              <a:rPr lang="ru-RU" sz="1600" b="1" dirty="0" err="1">
                <a:latin typeface="Montserrat" panose="020B0604020202020204" charset="-52"/>
              </a:rPr>
              <a:t>Detection</a:t>
            </a:r>
            <a:r>
              <a:rPr lang="ru-RU" sz="1600" dirty="0">
                <a:latin typeface="Montserrat" panose="020B0604020202020204" charset="-52"/>
              </a:rPr>
              <a:t> – это задача не только распознавания объектов, но и определения их местоположения на изображении с помощью </a:t>
            </a:r>
            <a:r>
              <a:rPr lang="ru-RU" sz="1600" b="1" dirty="0" err="1">
                <a:latin typeface="Montserrat" panose="020B0604020202020204" charset="-52"/>
              </a:rPr>
              <a:t>bounding</a:t>
            </a:r>
            <a:r>
              <a:rPr lang="ru-RU" sz="1600" b="1" dirty="0">
                <a:latin typeface="Montserrat" panose="020B0604020202020204" charset="-52"/>
              </a:rPr>
              <a:t> </a:t>
            </a:r>
            <a:r>
              <a:rPr lang="ru-RU" sz="1600" b="1" dirty="0" err="1">
                <a:latin typeface="Montserrat" panose="020B0604020202020204" charset="-52"/>
              </a:rPr>
              <a:t>boxes</a:t>
            </a:r>
            <a:r>
              <a:rPr lang="ru-RU" sz="1600" dirty="0">
                <a:latin typeface="Montserrat" panose="020B0604020202020204" charset="-52"/>
              </a:rPr>
              <a:t> (ограничивающих рамок).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6207368" y="4480504"/>
            <a:ext cx="5398477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b="1" dirty="0" err="1">
                <a:latin typeface="Montserrat" panose="020B0604020202020204" charset="-52"/>
              </a:rPr>
              <a:t>Segmentation</a:t>
            </a:r>
            <a:r>
              <a:rPr lang="ru-RU" sz="1600" dirty="0">
                <a:latin typeface="Montserrat" panose="020B0604020202020204" charset="-52"/>
              </a:rPr>
              <a:t> – это задача, при которой каждому пикселю изображения присваивается определённый класс.</a:t>
            </a:r>
          </a:p>
        </p:txBody>
      </p:sp>
    </p:spTree>
    <p:extLst>
      <p:ext uri="{BB962C8B-B14F-4D97-AF65-F5344CB8AC3E}">
        <p14:creationId xmlns:p14="http://schemas.microsoft.com/office/powerpoint/2010/main" val="8421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57F4A-E257-0F4F-1D00-1D39FAC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869527-F665-8A69-EDC6-26FE9913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824037"/>
            <a:ext cx="95631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57F4A-E257-0F4F-1D00-1D39FAC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Mask R-CNN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3722B7-1C4E-73D6-3741-28BA8E03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066800"/>
            <a:ext cx="97345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7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57F4A-E257-0F4F-1D00-1D39FAC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 один раз </a:t>
            </a:r>
            <a:r>
              <a:rPr lang="en-US" dirty="0"/>
              <a:t>(YOLO-v</a:t>
            </a:r>
            <a:r>
              <a:rPr lang="ru-RU" dirty="0"/>
              <a:t>1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E2A1FA-4BE5-4FAD-0106-06799EBE1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22" y="1957387"/>
            <a:ext cx="71247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6C4EFF-A070-E32C-BF5B-04B246F1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22" y="1614791"/>
            <a:ext cx="4261316" cy="37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57F4A-E257-0F4F-1D00-1D39FAC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 один раз </a:t>
            </a:r>
            <a:r>
              <a:rPr lang="en-US" dirty="0"/>
              <a:t>(YOLO-v7)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34D8FD-FA2A-5629-E28C-B4AA2DFF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974" y="1508995"/>
            <a:ext cx="8495489" cy="455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5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57F4A-E257-0F4F-1D00-1D39FAC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59572" y="1082861"/>
            <a:ext cx="82852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20B0604020202020204" charset="-52"/>
              </a:rPr>
              <a:t>В </a:t>
            </a:r>
            <a:r>
              <a:rPr lang="ru-RU" b="1" dirty="0" err="1">
                <a:latin typeface="Montserrat" panose="020B0604020202020204" charset="-52"/>
              </a:rPr>
              <a:t>Object</a:t>
            </a:r>
            <a:r>
              <a:rPr lang="ru-RU" b="1" dirty="0">
                <a:latin typeface="Montserrat" panose="020B0604020202020204" charset="-52"/>
              </a:rPr>
              <a:t> </a:t>
            </a:r>
            <a:r>
              <a:rPr lang="ru-RU" b="1" dirty="0" err="1">
                <a:latin typeface="Montserrat" panose="020B0604020202020204" charset="-52"/>
              </a:rPr>
              <a:t>Detection</a:t>
            </a:r>
            <a:r>
              <a:rPr lang="ru-RU" dirty="0">
                <a:latin typeface="Montserrat" panose="020B0604020202020204" charset="-52"/>
              </a:rPr>
              <a:t> предсказания включают </a:t>
            </a:r>
            <a:r>
              <a:rPr lang="ru-RU" b="1" dirty="0" err="1">
                <a:latin typeface="Montserrat" panose="020B0604020202020204" charset="-52"/>
              </a:rPr>
              <a:t>bounding</a:t>
            </a:r>
            <a:r>
              <a:rPr lang="ru-RU" b="1" dirty="0">
                <a:latin typeface="Montserrat" panose="020B0604020202020204" charset="-52"/>
              </a:rPr>
              <a:t> </a:t>
            </a:r>
            <a:r>
              <a:rPr lang="ru-RU" b="1" dirty="0" err="1">
                <a:latin typeface="Montserrat" panose="020B0604020202020204" charset="-52"/>
              </a:rPr>
              <a:t>box</a:t>
            </a:r>
            <a:r>
              <a:rPr lang="ru-RU" b="1" dirty="0">
                <a:latin typeface="Montserrat" panose="020B0604020202020204" charset="-52"/>
              </a:rPr>
              <a:t> (ограничивающую рамку) и класс объекта</a:t>
            </a:r>
            <a:r>
              <a:rPr lang="ru-RU" dirty="0">
                <a:latin typeface="Montserrat" panose="020B0604020202020204" charset="-52"/>
              </a:rPr>
              <a:t>. Для оценки модели используют следующие метрики: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459211" y="2710934"/>
            <a:ext cx="393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ontserrat" panose="020B0604020202020204" charset="-52"/>
              </a:rPr>
              <a:t>Mean Average Precision (</a:t>
            </a:r>
            <a:r>
              <a:rPr lang="en-US" b="1" dirty="0" err="1">
                <a:latin typeface="Montserrat" panose="020B0604020202020204" charset="-52"/>
              </a:rPr>
              <a:t>mAP</a:t>
            </a:r>
            <a:r>
              <a:rPr lang="en-US" b="1" dirty="0">
                <a:latin typeface="Montserrat" panose="020B0604020202020204" charset="-52"/>
              </a:rPr>
              <a:t>)</a:t>
            </a:r>
            <a:endParaRPr lang="ru-RU" b="1" dirty="0">
              <a:latin typeface="Montserrat" panose="020B0604020202020204" charset="-52"/>
            </a:endParaRPr>
          </a:p>
        </p:txBody>
      </p:sp>
      <p:pic>
        <p:nvPicPr>
          <p:cNvPr id="17410" name="Picture 2" descr="What is Intersection over Union (IoU)? - viso.a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6320"/>
          <a:stretch/>
        </p:blipFill>
        <p:spPr bwMode="auto">
          <a:xfrm>
            <a:off x="685800" y="3130062"/>
            <a:ext cx="4571551" cy="22828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711972" y="2710934"/>
            <a:ext cx="367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ontserrat" panose="020B0604020202020204" charset="-52"/>
              </a:rPr>
              <a:t>Intersection over Union (</a:t>
            </a:r>
            <a:r>
              <a:rPr lang="en-US" b="1" dirty="0" err="1">
                <a:latin typeface="Montserrat" panose="020B0604020202020204" charset="-52"/>
              </a:rPr>
              <a:t>IoU</a:t>
            </a:r>
            <a:r>
              <a:rPr lang="en-US" b="1" dirty="0">
                <a:latin typeface="Montserrat" panose="020B0604020202020204" charset="-52"/>
              </a:rPr>
              <a:t>)</a:t>
            </a:r>
            <a:endParaRPr lang="ru-RU" b="1" dirty="0">
              <a:latin typeface="Montserrat" panose="020B0604020202020204" charset="-5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917019" y="3130062"/>
            <a:ext cx="49326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20B0604020202020204" charset="-52"/>
              </a:rPr>
              <a:t>Строим </a:t>
            </a:r>
            <a:r>
              <a:rPr lang="en-US" sz="1600" b="1" dirty="0">
                <a:latin typeface="Montserrat" panose="020B0604020202020204" charset="-52"/>
              </a:rPr>
              <a:t>PR-</a:t>
            </a:r>
            <a:r>
              <a:rPr lang="ru-RU" sz="1600" b="1" dirty="0">
                <a:latin typeface="Montserrat" panose="020B0604020202020204" charset="-52"/>
              </a:rPr>
              <a:t>кривую </a:t>
            </a:r>
            <a:r>
              <a:rPr lang="ru-RU" sz="1600" dirty="0">
                <a:latin typeface="Montserrat" panose="020B0604020202020204" charset="-52"/>
              </a:rPr>
              <a:t>(</a:t>
            </a:r>
            <a:r>
              <a:rPr lang="en-US" sz="1600" dirty="0">
                <a:latin typeface="Montserrat" panose="020B0604020202020204" charset="-52"/>
              </a:rPr>
              <a:t>Precision-Recall curve) – </a:t>
            </a:r>
            <a:r>
              <a:rPr lang="ru-RU" sz="1600" dirty="0">
                <a:latin typeface="Montserrat" panose="020B0604020202020204" charset="-52"/>
              </a:rPr>
              <a:t>график </a:t>
            </a:r>
            <a:r>
              <a:rPr lang="en-US" sz="1600" dirty="0">
                <a:latin typeface="Montserrat" panose="020B0604020202020204" charset="-52"/>
              </a:rPr>
              <a:t>Precision </a:t>
            </a:r>
            <a:r>
              <a:rPr lang="ru-RU" sz="1600" dirty="0">
                <a:latin typeface="Montserrat" panose="020B0604020202020204" charset="-52"/>
              </a:rPr>
              <a:t>в зависимости от </a:t>
            </a:r>
            <a:r>
              <a:rPr lang="en-US" sz="1600" dirty="0">
                <a:latin typeface="Montserrat" panose="020B0604020202020204" charset="-52"/>
              </a:rPr>
              <a:t>Recall.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anose="020B0604020202020204" charset="-52"/>
              </a:rPr>
              <a:t>AP</a:t>
            </a:r>
            <a:r>
              <a:rPr lang="en-US" sz="1600" dirty="0">
                <a:latin typeface="Montserrat" panose="020B0604020202020204" charset="-52"/>
              </a:rPr>
              <a:t> – </a:t>
            </a:r>
            <a:r>
              <a:rPr lang="ru-RU" sz="1600" dirty="0">
                <a:latin typeface="Montserrat" panose="020B0604020202020204" charset="-52"/>
              </a:rPr>
              <a:t>это площадь под </a:t>
            </a:r>
            <a:r>
              <a:rPr lang="en-US" sz="1600" dirty="0">
                <a:latin typeface="Montserrat" panose="020B0604020202020204" charset="-52"/>
              </a:rPr>
              <a:t>PR-</a:t>
            </a:r>
            <a:r>
              <a:rPr lang="ru-RU" sz="1600" dirty="0">
                <a:latin typeface="Montserrat" panose="020B0604020202020204" charset="-52"/>
              </a:rPr>
              <a:t>кривой</a:t>
            </a:r>
            <a:r>
              <a:rPr lang="ru-RU" sz="1600" dirty="0" smtClean="0">
                <a:latin typeface="Montserrat" panose="020B0604020202020204" charset="-5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err="1">
                <a:latin typeface="Montserrat" panose="020B0604020202020204" charset="-52"/>
              </a:rPr>
              <a:t>mAP</a:t>
            </a:r>
            <a:r>
              <a:rPr lang="ru-RU" sz="1600" dirty="0">
                <a:latin typeface="Montserrat" panose="020B0604020202020204" charset="-52"/>
              </a:rPr>
              <a:t> – это среднее AP по всем </a:t>
            </a:r>
            <a:r>
              <a:rPr lang="ru-RU" sz="1600" dirty="0" smtClean="0">
                <a:latin typeface="Montserrat" panose="020B0604020202020204" charset="-52"/>
              </a:rPr>
              <a:t>классам.</a:t>
            </a:r>
            <a:endParaRPr lang="ru-RU" sz="1600" dirty="0">
              <a:latin typeface="Montserrat" panose="020B0604020202020204" charset="-52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60" y="4674576"/>
            <a:ext cx="2571097" cy="902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56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57F4A-E257-0F4F-1D00-1D39FAC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Метрики</a:t>
            </a:r>
            <a:endParaRPr lang="ru-RU" dirty="0"/>
          </a:p>
        </p:txBody>
      </p:sp>
      <p:pic>
        <p:nvPicPr>
          <p:cNvPr id="18434" name="Picture 2" descr="Intersection Over Union IoU in Object Detection Seg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42" y="1876015"/>
            <a:ext cx="8012928" cy="231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59572" y="1037543"/>
            <a:ext cx="8285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20B0604020202020204" charset="-52"/>
              </a:rPr>
              <a:t>В сегментации оценивают точность пиксельной маски.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59572" y="1562097"/>
            <a:ext cx="367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ontserrat" panose="020B0604020202020204" charset="-52"/>
              </a:rPr>
              <a:t>Intersection over Union (</a:t>
            </a:r>
            <a:r>
              <a:rPr lang="en-US" b="1" dirty="0" err="1">
                <a:latin typeface="Montserrat" panose="020B0604020202020204" charset="-52"/>
              </a:rPr>
              <a:t>IoU</a:t>
            </a:r>
            <a:r>
              <a:rPr lang="en-US" b="1" dirty="0">
                <a:latin typeface="Montserrat" panose="020B0604020202020204" charset="-52"/>
              </a:rPr>
              <a:t>)</a:t>
            </a:r>
            <a:endParaRPr lang="ru-RU" b="1" dirty="0">
              <a:latin typeface="Montserrat" panose="020B0604020202020204" charset="-52"/>
            </a:endParaRPr>
          </a:p>
        </p:txBody>
      </p:sp>
      <p:pic>
        <p:nvPicPr>
          <p:cNvPr id="18436" name="Picture 4" descr="Intersection Over Union IoU in Object Detection Seg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08" y="5440004"/>
            <a:ext cx="3648370" cy="926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559572" y="4508675"/>
            <a:ext cx="5058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20B0604020202020204" charset="-52"/>
              </a:rPr>
              <a:t>Для каждой категории вычисляется </a:t>
            </a:r>
            <a:r>
              <a:rPr lang="ru-RU" dirty="0" err="1">
                <a:latin typeface="Montserrat" panose="020B0604020202020204" charset="-52"/>
              </a:rPr>
              <a:t>IoU</a:t>
            </a:r>
            <a:r>
              <a:rPr lang="ru-RU" dirty="0">
                <a:latin typeface="Montserrat" panose="020B0604020202020204" charset="-52"/>
              </a:rPr>
              <a:t> (называется </a:t>
            </a:r>
            <a:r>
              <a:rPr lang="ru-RU" dirty="0" err="1">
                <a:latin typeface="Montserrat" panose="020B0604020202020204" charset="-52"/>
              </a:rPr>
              <a:t>Jaccard</a:t>
            </a:r>
            <a:r>
              <a:rPr lang="ru-RU" dirty="0">
                <a:latin typeface="Montserrat" panose="020B0604020202020204" charset="-52"/>
              </a:rPr>
              <a:t> </a:t>
            </a:r>
            <a:r>
              <a:rPr lang="ru-RU" dirty="0" err="1">
                <a:latin typeface="Montserrat" panose="020B0604020202020204" charset="-52"/>
              </a:rPr>
              <a:t>Index</a:t>
            </a:r>
            <a:r>
              <a:rPr lang="ru-RU" dirty="0">
                <a:latin typeface="Montserrat" panose="020B0604020202020204" charset="-52"/>
              </a:rPr>
              <a:t>):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920762" y="55802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err="1">
                <a:latin typeface="Montserrat" panose="020B0604020202020204" charset="-52"/>
              </a:rPr>
              <a:t>Mean</a:t>
            </a:r>
            <a:r>
              <a:rPr lang="ru-RU" b="1" dirty="0">
                <a:latin typeface="Montserrat" panose="020B0604020202020204" charset="-52"/>
              </a:rPr>
              <a:t> </a:t>
            </a:r>
            <a:r>
              <a:rPr lang="ru-RU" b="1" dirty="0" err="1">
                <a:latin typeface="Montserrat" panose="020B0604020202020204" charset="-52"/>
              </a:rPr>
              <a:t>IoU</a:t>
            </a:r>
            <a:r>
              <a:rPr lang="ru-RU" b="1" dirty="0">
                <a:latin typeface="Montserrat" panose="020B0604020202020204" charset="-52"/>
              </a:rPr>
              <a:t> (</a:t>
            </a:r>
            <a:r>
              <a:rPr lang="ru-RU" b="1" dirty="0" err="1">
                <a:latin typeface="Montserrat" panose="020B0604020202020204" charset="-52"/>
              </a:rPr>
              <a:t>mIoU</a:t>
            </a:r>
            <a:r>
              <a:rPr lang="ru-RU" b="1" dirty="0">
                <a:latin typeface="Montserrat" panose="020B0604020202020204" charset="-52"/>
              </a:rPr>
              <a:t>)</a:t>
            </a:r>
          </a:p>
          <a:p>
            <a:r>
              <a:rPr lang="ru-RU" dirty="0">
                <a:latin typeface="Montserrat" panose="020B0604020202020204" charset="-52"/>
              </a:rPr>
              <a:t>Среднее </a:t>
            </a:r>
            <a:r>
              <a:rPr lang="ru-RU" dirty="0" err="1">
                <a:latin typeface="Montserrat" panose="020B0604020202020204" charset="-52"/>
              </a:rPr>
              <a:t>IoU</a:t>
            </a:r>
            <a:r>
              <a:rPr lang="ru-RU" dirty="0">
                <a:latin typeface="Montserrat" panose="020B0604020202020204" charset="-52"/>
              </a:rPr>
              <a:t> по всем </a:t>
            </a:r>
            <a:r>
              <a:rPr lang="ru-RU" dirty="0" smtClean="0">
                <a:latin typeface="Montserrat" panose="020B0604020202020204" charset="-52"/>
              </a:rPr>
              <a:t>классам</a:t>
            </a:r>
            <a:endParaRPr lang="ru-RU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230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D7D4270-3123-458E-88F5-C1569F6C22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2936041" cy="1277273"/>
          </a:xfrm>
        </p:spPr>
        <p:txBody>
          <a:bodyPr/>
          <a:lstStyle/>
          <a:p>
            <a:r>
              <a:rPr lang="ru-RU" dirty="0"/>
              <a:t>Удачи!</a:t>
            </a:r>
          </a:p>
          <a:p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40386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at is Image Segmentation: The Basics and Key Techniques | Mindy Support  Outsour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61" y="2118946"/>
            <a:ext cx="7946079" cy="44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</a:t>
            </a:r>
            <a:r>
              <a:rPr lang="ru-RU" dirty="0" smtClean="0"/>
              <a:t>сегментации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653703" y="1157806"/>
            <a:ext cx="293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anose="00000500000000000000" pitchFamily="2" charset="-52"/>
              </a:rPr>
              <a:t>Семантическая сегментация (</a:t>
            </a:r>
            <a:r>
              <a:rPr lang="en-US" sz="1400" dirty="0">
                <a:latin typeface="Montserrat" panose="00000500000000000000" pitchFamily="2" charset="-52"/>
              </a:rPr>
              <a:t>Semantic Segmentation)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155575" y="-7375"/>
            <a:ext cx="167712" cy="1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3980032" y="1157806"/>
            <a:ext cx="293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>
                <a:latin typeface="Montserrat" panose="00000500000000000000" pitchFamily="2" charset="-52"/>
              </a:rPr>
              <a:t>Инстанс</a:t>
            </a:r>
            <a:r>
              <a:rPr lang="ru-RU" sz="1400" dirty="0">
                <a:latin typeface="Montserrat" panose="00000500000000000000" pitchFamily="2" charset="-52"/>
              </a:rPr>
              <a:t>-сегментация (</a:t>
            </a:r>
            <a:r>
              <a:rPr lang="en-US" sz="1400" dirty="0">
                <a:latin typeface="Montserrat" panose="00000500000000000000" pitchFamily="2" charset="-52"/>
              </a:rPr>
              <a:t>Instance Segmentation)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7130524" y="1157806"/>
            <a:ext cx="293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>
                <a:latin typeface="Montserrat" panose="00000500000000000000" pitchFamily="2" charset="-52"/>
              </a:rPr>
              <a:t>Паноптическая</a:t>
            </a:r>
            <a:r>
              <a:rPr lang="ru-RU" sz="1400" dirty="0">
                <a:latin typeface="Montserrat" panose="00000500000000000000" pitchFamily="2" charset="-52"/>
              </a:rPr>
              <a:t> сегментация (</a:t>
            </a:r>
            <a:r>
              <a:rPr lang="en-US" sz="1400" dirty="0">
                <a:latin typeface="Montserrat" panose="00000500000000000000" pitchFamily="2" charset="-52"/>
              </a:rPr>
              <a:t>Panoptic Segmentation)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28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99890" cy="954107"/>
          </a:xfrm>
        </p:spPr>
        <p:txBody>
          <a:bodyPr/>
          <a:lstStyle/>
          <a:p>
            <a:r>
              <a:rPr lang="ru-RU" dirty="0"/>
              <a:t>Традиционные методы сегментации изображений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653702" y="1157806"/>
            <a:ext cx="10099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Эти методы основаны на классических принципах обработки изображений, математических операциях и эвристиках для разделения изображения на осмысленные области.</a:t>
            </a:r>
          </a:p>
          <a:p>
            <a:endParaRPr lang="ru-RU" sz="1400" dirty="0">
              <a:latin typeface="Montserrat" panose="00000500000000000000" pitchFamily="2" charset="-52"/>
            </a:endParaRPr>
          </a:p>
          <a:p>
            <a:r>
              <a:rPr lang="ru-RU" sz="1400" b="1" dirty="0">
                <a:latin typeface="Montserrat" panose="00000500000000000000" pitchFamily="2" charset="-52"/>
              </a:rPr>
              <a:t>Ключевые традиционные методы сегментации</a:t>
            </a:r>
            <a:r>
              <a:rPr lang="ru-RU" sz="1400" b="1" dirty="0" smtClean="0">
                <a:latin typeface="Montserrat" panose="00000500000000000000" pitchFamily="2" charset="-5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Montserrat" panose="00000500000000000000" pitchFamily="2" charset="-52"/>
              </a:rPr>
              <a:t>Пороговая </a:t>
            </a:r>
            <a:r>
              <a:rPr lang="ru-RU" sz="1400" dirty="0">
                <a:latin typeface="Montserrat" panose="00000500000000000000" pitchFamily="2" charset="-52"/>
              </a:rPr>
              <a:t>сегментация (</a:t>
            </a:r>
            <a:r>
              <a:rPr lang="ru-RU" sz="1400" dirty="0" err="1">
                <a:latin typeface="Montserrat" panose="00000500000000000000" pitchFamily="2" charset="-52"/>
              </a:rPr>
              <a:t>Thresholding</a:t>
            </a:r>
            <a:r>
              <a:rPr lang="ru-RU" sz="1400" dirty="0">
                <a:latin typeface="Montserrat" panose="00000500000000000000" pitchFamily="2" charset="-5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Выделение границ (</a:t>
            </a:r>
            <a:r>
              <a:rPr lang="ru-RU" sz="1400" dirty="0" err="1">
                <a:latin typeface="Montserrat" panose="00000500000000000000" pitchFamily="2" charset="-52"/>
              </a:rPr>
              <a:t>Edge</a:t>
            </a:r>
            <a:r>
              <a:rPr lang="ru-RU" sz="1400" dirty="0">
                <a:latin typeface="Montserrat" panose="00000500000000000000" pitchFamily="2" charset="-52"/>
              </a:rPr>
              <a:t> </a:t>
            </a:r>
            <a:r>
              <a:rPr lang="ru-RU" sz="1400" dirty="0" err="1">
                <a:latin typeface="Montserrat" panose="00000500000000000000" pitchFamily="2" charset="-52"/>
              </a:rPr>
              <a:t>Detection</a:t>
            </a:r>
            <a:r>
              <a:rPr lang="ru-RU" sz="1400" dirty="0">
                <a:latin typeface="Montserrat" panose="00000500000000000000" pitchFamily="2" charset="-5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Региональные методы (</a:t>
            </a:r>
            <a:r>
              <a:rPr lang="ru-RU" sz="1400" dirty="0" err="1">
                <a:latin typeface="Montserrat" panose="00000500000000000000" pitchFamily="2" charset="-52"/>
              </a:rPr>
              <a:t>Region-Based</a:t>
            </a:r>
            <a:r>
              <a:rPr lang="ru-RU" sz="1400" dirty="0">
                <a:latin typeface="Montserrat" panose="00000500000000000000" pitchFamily="2" charset="-52"/>
              </a:rPr>
              <a:t> </a:t>
            </a:r>
            <a:r>
              <a:rPr lang="ru-RU" sz="1400" dirty="0" err="1">
                <a:latin typeface="Montserrat" panose="00000500000000000000" pitchFamily="2" charset="-52"/>
              </a:rPr>
              <a:t>Segmentation</a:t>
            </a:r>
            <a:r>
              <a:rPr lang="ru-RU" sz="1400" dirty="0">
                <a:latin typeface="Montserrat" panose="00000500000000000000" pitchFamily="2" charset="-5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Алгоритмы кластеризации (</a:t>
            </a:r>
            <a:r>
              <a:rPr lang="ru-RU" sz="1400" dirty="0" err="1">
                <a:latin typeface="Montserrat" panose="00000500000000000000" pitchFamily="2" charset="-52"/>
              </a:rPr>
              <a:t>Clustering</a:t>
            </a:r>
            <a:r>
              <a:rPr lang="ru-RU" sz="1400" dirty="0">
                <a:latin typeface="Montserrat" panose="00000500000000000000" pitchFamily="2" charset="-52"/>
              </a:rPr>
              <a:t> </a:t>
            </a:r>
            <a:r>
              <a:rPr lang="ru-RU" sz="1400" dirty="0" err="1">
                <a:latin typeface="Montserrat" panose="00000500000000000000" pitchFamily="2" charset="-52"/>
              </a:rPr>
              <a:t>Algorithms</a:t>
            </a:r>
            <a:r>
              <a:rPr lang="ru-RU" sz="1400" dirty="0">
                <a:latin typeface="Montserrat" panose="00000500000000000000" pitchFamily="2" charset="-5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Сегментация методом водораздела (</a:t>
            </a:r>
            <a:r>
              <a:rPr lang="ru-RU" sz="1400" dirty="0" err="1">
                <a:latin typeface="Montserrat" panose="00000500000000000000" pitchFamily="2" charset="-52"/>
              </a:rPr>
              <a:t>Watershed</a:t>
            </a:r>
            <a:r>
              <a:rPr lang="ru-RU" sz="1400" dirty="0">
                <a:latin typeface="Montserrat" panose="00000500000000000000" pitchFamily="2" charset="-52"/>
              </a:rPr>
              <a:t> </a:t>
            </a:r>
            <a:r>
              <a:rPr lang="ru-RU" sz="1400" dirty="0" err="1">
                <a:latin typeface="Montserrat" panose="00000500000000000000" pitchFamily="2" charset="-52"/>
              </a:rPr>
              <a:t>Segmentation</a:t>
            </a:r>
            <a:r>
              <a:rPr lang="ru-RU" sz="1400" dirty="0">
                <a:latin typeface="Montserrat" panose="00000500000000000000" pitchFamily="2" charset="-52"/>
              </a:rPr>
              <a:t>)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155575" y="-7375"/>
            <a:ext cx="167712" cy="1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6"/>
          <a:stretch/>
        </p:blipFill>
        <p:spPr>
          <a:xfrm>
            <a:off x="653702" y="3737306"/>
            <a:ext cx="3372766" cy="26910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6"/>
          <a:stretch/>
        </p:blipFill>
        <p:spPr>
          <a:xfrm>
            <a:off x="4149971" y="3737306"/>
            <a:ext cx="3314697" cy="269100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2"/>
          <a:stretch/>
        </p:blipFill>
        <p:spPr>
          <a:xfrm>
            <a:off x="7588171" y="3737306"/>
            <a:ext cx="3325003" cy="269100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3"/>
          <a:stretch/>
        </p:blipFill>
        <p:spPr>
          <a:xfrm>
            <a:off x="7329304" y="1567120"/>
            <a:ext cx="2187458" cy="176087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2"/>
          <a:stretch/>
        </p:blipFill>
        <p:spPr>
          <a:xfrm>
            <a:off x="9771270" y="1572885"/>
            <a:ext cx="2203853" cy="17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архитектуры </a:t>
            </a:r>
            <a:r>
              <a:rPr lang="en-US" dirty="0"/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559572" y="1311694"/>
            <a:ext cx="2938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ontserrat" panose="00000500000000000000" pitchFamily="2" charset="-52"/>
              </a:rPr>
              <a:t>Faster R-CNN</a:t>
            </a:r>
            <a:endParaRPr lang="ru-RU" sz="1400" b="1" dirty="0">
              <a:latin typeface="Montserrat" panose="00000500000000000000" pitchFamily="2" charset="-52"/>
            </a:endParaRPr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155575" y="-7375"/>
            <a:ext cx="167712" cy="1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498026" y="3839459"/>
            <a:ext cx="2938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ontserrat" panose="00000500000000000000" pitchFamily="2" charset="-52"/>
              </a:rPr>
              <a:t>YOLO (You Only Look Once)</a:t>
            </a:r>
            <a:endParaRPr lang="ru-RU" sz="1400" b="1" dirty="0">
              <a:latin typeface="Montserrat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559572" y="1707048"/>
            <a:ext cx="49645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Использует </a:t>
            </a:r>
            <a:r>
              <a:rPr lang="ru-RU" sz="1400" dirty="0" err="1">
                <a:latin typeface="Montserrat" panose="00000500000000000000" pitchFamily="2" charset="-52"/>
              </a:rPr>
              <a:t>Region</a:t>
            </a:r>
            <a:r>
              <a:rPr lang="ru-RU" sz="1400" dirty="0">
                <a:latin typeface="Montserrat" panose="00000500000000000000" pitchFamily="2" charset="-52"/>
              </a:rPr>
              <a:t> </a:t>
            </a:r>
            <a:r>
              <a:rPr lang="ru-RU" sz="1400" dirty="0" err="1">
                <a:latin typeface="Montserrat" panose="00000500000000000000" pitchFamily="2" charset="-52"/>
              </a:rPr>
              <a:t>Proposal</a:t>
            </a:r>
            <a:r>
              <a:rPr lang="ru-RU" sz="1400" dirty="0">
                <a:latin typeface="Montserrat" panose="00000500000000000000" pitchFamily="2" charset="-52"/>
              </a:rPr>
              <a:t> </a:t>
            </a:r>
            <a:r>
              <a:rPr lang="ru-RU" sz="1400" dirty="0" err="1">
                <a:latin typeface="Montserrat" panose="00000500000000000000" pitchFamily="2" charset="-52"/>
              </a:rPr>
              <a:t>Network</a:t>
            </a:r>
            <a:r>
              <a:rPr lang="ru-RU" sz="1400" dirty="0">
                <a:latin typeface="Montserrat" panose="00000500000000000000" pitchFamily="2" charset="-52"/>
              </a:rPr>
              <a:t> (RPN) для генерации областей </a:t>
            </a:r>
            <a:r>
              <a:rPr lang="ru-RU" sz="1400" dirty="0" smtClean="0">
                <a:latin typeface="Montserrat" panose="00000500000000000000" pitchFamily="2" charset="-52"/>
              </a:rPr>
              <a:t>интереса</a:t>
            </a:r>
            <a:endParaRPr lang="en-US" sz="1400" dirty="0" smtClean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Montserrat" panose="00000500000000000000" pitchFamily="2" charset="-52"/>
              </a:rPr>
              <a:t>Глубокая </a:t>
            </a:r>
            <a:r>
              <a:rPr lang="ru-RU" sz="1400" dirty="0" err="1">
                <a:latin typeface="Montserrat" panose="00000500000000000000" pitchFamily="2" charset="-52"/>
              </a:rPr>
              <a:t>нейросеть</a:t>
            </a:r>
            <a:r>
              <a:rPr lang="ru-RU" sz="1400" dirty="0">
                <a:latin typeface="Montserrat" panose="00000500000000000000" pitchFamily="2" charset="-52"/>
              </a:rPr>
              <a:t> классифицирует найденные </a:t>
            </a:r>
            <a:r>
              <a:rPr lang="ru-RU" sz="1400" dirty="0" smtClean="0">
                <a:latin typeface="Montserrat" panose="00000500000000000000" pitchFamily="2" charset="-52"/>
              </a:rPr>
              <a:t>объекты</a:t>
            </a:r>
            <a:endParaRPr lang="en-US" sz="1400" dirty="0" smtClean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Montserrat" panose="00000500000000000000" pitchFamily="2" charset="-52"/>
              </a:rPr>
              <a:t>Высокая </a:t>
            </a:r>
            <a:r>
              <a:rPr lang="ru-RU" sz="1400" dirty="0">
                <a:latin typeface="Montserrat" panose="00000500000000000000" pitchFamily="2" charset="-52"/>
              </a:rPr>
              <a:t>точность, но сравнительно медленная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498025" y="4395918"/>
            <a:ext cx="54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Разбивает изображение на сетку и предсказывает ограничивающие рамки и классы </a:t>
            </a:r>
            <a:r>
              <a:rPr lang="ru-RU" sz="1400" dirty="0" smtClean="0">
                <a:latin typeface="Montserrat" panose="00000500000000000000" pitchFamily="2" charset="-52"/>
              </a:rPr>
              <a:t>объектов</a:t>
            </a:r>
            <a:endParaRPr lang="en-US" sz="1400" dirty="0" smtClean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Montserrat" panose="00000500000000000000" pitchFamily="2" charset="-52"/>
              </a:rPr>
              <a:t>Высокая </a:t>
            </a:r>
            <a:r>
              <a:rPr lang="ru-RU" sz="1400" dirty="0">
                <a:latin typeface="Montserrat" panose="00000500000000000000" pitchFamily="2" charset="-52"/>
              </a:rPr>
              <a:t>скорость работы (подходит для </a:t>
            </a:r>
            <a:r>
              <a:rPr lang="ru-RU" sz="1400" dirty="0" err="1">
                <a:latin typeface="Montserrat" panose="00000500000000000000" pitchFamily="2" charset="-52"/>
              </a:rPr>
              <a:t>real-time</a:t>
            </a:r>
            <a:r>
              <a:rPr lang="ru-RU" sz="1400" dirty="0">
                <a:latin typeface="Montserrat" panose="00000500000000000000" pitchFamily="2" charset="-52"/>
              </a:rPr>
              <a:t> </a:t>
            </a:r>
            <a:r>
              <a:rPr lang="ru-RU" sz="1400" dirty="0" err="1">
                <a:latin typeface="Montserrat" panose="00000500000000000000" pitchFamily="2" charset="-52"/>
              </a:rPr>
              <a:t>detection</a:t>
            </a:r>
            <a:r>
              <a:rPr lang="ru-RU" sz="1400" dirty="0" smtClean="0">
                <a:latin typeface="Montserrat" panose="00000500000000000000" pitchFamily="2" charset="-52"/>
              </a:rPr>
              <a:t>)</a:t>
            </a:r>
            <a:endParaRPr lang="en-US" sz="1400" dirty="0" smtClean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Montserrat" panose="00000500000000000000" pitchFamily="2" charset="-52"/>
              </a:rPr>
              <a:t>Более </a:t>
            </a:r>
            <a:r>
              <a:rPr lang="ru-RU" sz="1400" dirty="0">
                <a:latin typeface="Montserrat" panose="00000500000000000000" pitchFamily="2" charset="-52"/>
              </a:rPr>
              <a:t>низкая точность по сравнению с </a:t>
            </a:r>
            <a:r>
              <a:rPr lang="ru-RU" sz="1400" dirty="0" err="1">
                <a:latin typeface="Montserrat" panose="00000500000000000000" pitchFamily="2" charset="-52"/>
              </a:rPr>
              <a:t>Faster</a:t>
            </a:r>
            <a:r>
              <a:rPr lang="ru-RU" sz="1400" dirty="0">
                <a:latin typeface="Montserrat" panose="00000500000000000000" pitchFamily="2" charset="-52"/>
              </a:rPr>
              <a:t> R-CNN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6312673" y="2435621"/>
            <a:ext cx="2938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ontserrat" panose="00000500000000000000" pitchFamily="2" charset="-52"/>
              </a:rPr>
              <a:t>Detectron2</a:t>
            </a:r>
            <a:endParaRPr lang="ru-RU" sz="1400" b="1" dirty="0"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6312673" y="2863323"/>
            <a:ext cx="54895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Montserrat" panose="00000500000000000000" pitchFamily="2" charset="-52"/>
              </a:rPr>
              <a:t>Разработан </a:t>
            </a:r>
            <a:r>
              <a:rPr lang="en-US" sz="1400" dirty="0">
                <a:latin typeface="Montserrat" panose="00000500000000000000" pitchFamily="2" charset="-52"/>
              </a:rPr>
              <a:t>Facebook AI Research (FAIR</a:t>
            </a:r>
            <a:r>
              <a:rPr lang="en-US" sz="1400" dirty="0" smtClean="0">
                <a:latin typeface="Montserrat" panose="00000500000000000000" pitchFamily="2" charset="-5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Montserrat" panose="00000500000000000000" pitchFamily="2" charset="-52"/>
              </a:rPr>
              <a:t>Модульная </a:t>
            </a:r>
            <a:r>
              <a:rPr lang="ru-RU" sz="1400" dirty="0">
                <a:latin typeface="Montserrat" panose="00000500000000000000" pitchFamily="2" charset="-52"/>
              </a:rPr>
              <a:t>и гибкая платформа для </a:t>
            </a:r>
            <a:r>
              <a:rPr lang="en-US" sz="1400" dirty="0">
                <a:latin typeface="Montserrat" panose="00000500000000000000" pitchFamily="2" charset="-52"/>
              </a:rPr>
              <a:t>Object Detection </a:t>
            </a:r>
            <a:r>
              <a:rPr lang="ru-RU" sz="1400" dirty="0">
                <a:latin typeface="Montserrat" panose="00000500000000000000" pitchFamily="2" charset="-52"/>
              </a:rPr>
              <a:t>и </a:t>
            </a:r>
            <a:r>
              <a:rPr lang="en-US" sz="1400" dirty="0" smtClean="0">
                <a:latin typeface="Montserrat" panose="00000500000000000000" pitchFamily="2" charset="-52"/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Montserrat" panose="00000500000000000000" pitchFamily="2" charset="-52"/>
              </a:rPr>
              <a:t>Поддерживает </a:t>
            </a:r>
            <a:r>
              <a:rPr lang="en-US" sz="1400" dirty="0">
                <a:latin typeface="Montserrat" panose="00000500000000000000" pitchFamily="2" charset="-52"/>
              </a:rPr>
              <a:t>Mask R-CNN, Faster R-CNN, </a:t>
            </a:r>
            <a:r>
              <a:rPr lang="en-US" sz="1400" dirty="0" err="1">
                <a:latin typeface="Montserrat" panose="00000500000000000000" pitchFamily="2" charset="-52"/>
              </a:rPr>
              <a:t>RetinaNet</a:t>
            </a:r>
            <a:r>
              <a:rPr lang="en-US" sz="1400" dirty="0">
                <a:latin typeface="Montserrat" panose="00000500000000000000" pitchFamily="2" charset="-52"/>
              </a:rPr>
              <a:t> </a:t>
            </a:r>
            <a:r>
              <a:rPr lang="ru-RU" sz="1400" dirty="0">
                <a:latin typeface="Montserrat" panose="00000500000000000000" pitchFamily="2" charset="-52"/>
              </a:rPr>
              <a:t>и другие </a:t>
            </a:r>
            <a:r>
              <a:rPr lang="ru-RU" sz="1400" dirty="0" smtClean="0">
                <a:latin typeface="Montserrat" panose="00000500000000000000" pitchFamily="2" charset="-52"/>
              </a:rPr>
              <a:t>модели</a:t>
            </a:r>
            <a:endParaRPr lang="en-US" sz="1400" dirty="0" smtClean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Montserrat" panose="00000500000000000000" pitchFamily="2" charset="-52"/>
              </a:rPr>
              <a:t>Используется </a:t>
            </a:r>
            <a:r>
              <a:rPr lang="ru-RU" sz="1400" dirty="0">
                <a:latin typeface="Montserrat" panose="00000500000000000000" pitchFamily="2" charset="-52"/>
              </a:rPr>
              <a:t>в научных исследованиях и </a:t>
            </a:r>
            <a:r>
              <a:rPr lang="ru-RU" sz="1400" dirty="0" err="1">
                <a:latin typeface="Montserrat" panose="00000500000000000000" pitchFamily="2" charset="-52"/>
              </a:rPr>
              <a:t>продакшен</a:t>
            </a:r>
            <a:r>
              <a:rPr lang="ru-RU" sz="1400" dirty="0">
                <a:latin typeface="Montserrat" panose="00000500000000000000" pitchFamily="2" charset="-52"/>
              </a:rPr>
              <a:t>-решениях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5736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архитектуры сегментации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559572" y="1311694"/>
            <a:ext cx="899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-52"/>
              </a:rPr>
              <a:t>U-Net</a:t>
            </a:r>
            <a:endParaRPr lang="ru-RU" sz="1600" b="1" dirty="0">
              <a:latin typeface="Montserrat" panose="00000500000000000000" pitchFamily="2" charset="-52"/>
            </a:endParaRPr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155575" y="-7375"/>
            <a:ext cx="167712" cy="1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559572" y="1910344"/>
            <a:ext cx="4619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Montserrat" panose="00000500000000000000" pitchFamily="2" charset="-52"/>
              </a:rPr>
              <a:t>DeepLab</a:t>
            </a:r>
            <a:r>
              <a:rPr lang="en-US" sz="1600" b="1" dirty="0">
                <a:latin typeface="Montserrat" panose="00000500000000000000" pitchFamily="2" charset="-52"/>
              </a:rPr>
              <a:t> (DeepLabV3, DeepLabV3+)</a:t>
            </a:r>
            <a:endParaRPr lang="ru-RU" sz="1600" b="1" dirty="0">
              <a:latin typeface="Montserrat" panose="000005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559572" y="2678271"/>
            <a:ext cx="293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-52"/>
              </a:rPr>
              <a:t>Mask R-CNN</a:t>
            </a:r>
            <a:endParaRPr lang="ru-RU" sz="1600" b="1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559572" y="3446198"/>
            <a:ext cx="293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Montserrat" panose="00000500000000000000" pitchFamily="2" charset="-52"/>
              </a:rPr>
              <a:t>YOLO</a:t>
            </a:r>
            <a:endParaRPr lang="ru-RU" sz="1600" b="1" dirty="0">
              <a:latin typeface="Montserrat" panose="000005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559572" y="4214125"/>
            <a:ext cx="293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-52"/>
              </a:rPr>
              <a:t>Detectron2</a:t>
            </a:r>
            <a:endParaRPr lang="ru-RU" sz="16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416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Самое первое решение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26F818E-A85D-0CFE-3D8C-F3E132F4E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81"/>
          <a:stretch/>
        </p:blipFill>
        <p:spPr>
          <a:xfrm>
            <a:off x="2596068" y="1716134"/>
            <a:ext cx="6591300" cy="26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Самое первое решение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2423346" y="4942617"/>
            <a:ext cx="734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anose="00000500000000000000" pitchFamily="2" charset="-52"/>
              </a:rPr>
              <a:t>Первая наивная идея, которая приходит в голову, — использовать подход скользящего окна. Мы можем представить себе скользящее окно некоторых размеров (3x3 или 7x7) и для каждого окна попытаться классифицировать центральный пиксель.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122" name="Picture 2" descr="идея семантической сегментации скользящее окн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630" y="1510804"/>
            <a:ext cx="6330705" cy="32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1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5348</TotalTime>
  <Words>942</Words>
  <Application>Microsoft Office PowerPoint</Application>
  <PresentationFormat>Широкоэкранный</PresentationFormat>
  <Paragraphs>123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2" baseType="lpstr">
      <vt:lpstr>Cambria Math</vt:lpstr>
      <vt:lpstr>Arial</vt:lpstr>
      <vt:lpstr>Mont</vt:lpstr>
      <vt:lpstr>Montserrat</vt:lpstr>
      <vt:lpstr>Calibri</vt:lpstr>
      <vt:lpstr>Шаблон МИФИ</vt:lpstr>
      <vt:lpstr>Презентация PowerPoint</vt:lpstr>
      <vt:lpstr>Типы задач</vt:lpstr>
      <vt:lpstr>Типы задач</vt:lpstr>
      <vt:lpstr>Типы сегментации</vt:lpstr>
      <vt:lpstr>Традиционные методы сегментации изображений</vt:lpstr>
      <vt:lpstr>Современные архитектуры Object Detection</vt:lpstr>
      <vt:lpstr>Современные архитектуры сегментации</vt:lpstr>
      <vt:lpstr>Самое первое решение</vt:lpstr>
      <vt:lpstr>Самое первое решение</vt:lpstr>
      <vt:lpstr>Самое первое решение</vt:lpstr>
      <vt:lpstr>Как проще?</vt:lpstr>
      <vt:lpstr>Как проще?</vt:lpstr>
      <vt:lpstr>Как проще?</vt:lpstr>
      <vt:lpstr>Как проще?</vt:lpstr>
      <vt:lpstr>Скрытое представление</vt:lpstr>
      <vt:lpstr>Скрытое представление</vt:lpstr>
      <vt:lpstr>Как восстановить размер?</vt:lpstr>
      <vt:lpstr>Как восстановить размер?</vt:lpstr>
      <vt:lpstr>Как восстановить размер?</vt:lpstr>
      <vt:lpstr>Как восстановить размер?</vt:lpstr>
      <vt:lpstr>Как восстановить размер?</vt:lpstr>
      <vt:lpstr>U-net</vt:lpstr>
      <vt:lpstr>Мультизадачи (классификация + локализация)</vt:lpstr>
      <vt:lpstr>Мультизадачи (классификация + локализация)</vt:lpstr>
      <vt:lpstr>Мультизадачи (классификация + локализация)</vt:lpstr>
      <vt:lpstr>Мультизадачи (классификация + локализация)</vt:lpstr>
      <vt:lpstr>Region-based CNN</vt:lpstr>
      <vt:lpstr>Fast R-CNN</vt:lpstr>
      <vt:lpstr>ROI</vt:lpstr>
      <vt:lpstr>Faster R-CNN</vt:lpstr>
      <vt:lpstr>Mask R-CNN</vt:lpstr>
      <vt:lpstr>За один раз (YOLO-v1)</vt:lpstr>
      <vt:lpstr>За один раз (YOLO-v7)</vt:lpstr>
      <vt:lpstr>Метрики</vt:lpstr>
      <vt:lpstr>Метрики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Аделя</cp:lastModifiedBy>
  <cp:revision>51</cp:revision>
  <dcterms:created xsi:type="dcterms:W3CDTF">2020-05-28T16:18:16Z</dcterms:created>
  <dcterms:modified xsi:type="dcterms:W3CDTF">2025-03-27T10:51:04Z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